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5" r:id="rId17"/>
    <p:sldId id="276" r:id="rId18"/>
    <p:sldId id="292" r:id="rId19"/>
    <p:sldId id="277" r:id="rId20"/>
    <p:sldId id="278" r:id="rId21"/>
    <p:sldId id="279" r:id="rId22"/>
    <p:sldId id="280" r:id="rId23"/>
    <p:sldId id="282" r:id="rId24"/>
    <p:sldId id="281" r:id="rId25"/>
    <p:sldId id="283" r:id="rId26"/>
    <p:sldId id="284" r:id="rId27"/>
    <p:sldId id="285" r:id="rId28"/>
    <p:sldId id="286" r:id="rId29"/>
    <p:sldId id="291" r:id="rId30"/>
    <p:sldId id="288" r:id="rId31"/>
    <p:sldId id="287" r:id="rId32"/>
    <p:sldId id="290" r:id="rId33"/>
    <p:sldId id="289" r:id="rId34"/>
  </p:sldIdLst>
  <p:sldSz cx="9144000" cy="6858000" type="screen4x3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2016-02-22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262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2016-02-22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287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2016-02-22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69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2016-02-22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504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2016-02-22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63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2016-02-22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59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2016-02-22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655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2016-02-22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537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2016-02-22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2016-02-22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999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2016-02-22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998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2016-02-22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684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b="0" i="0" u="none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b="0" i="0" u="none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 220</a:t>
            </a:r>
            <a:br>
              <a:rPr lang="en-US" dirty="0" smtClean="0"/>
            </a:br>
            <a:r>
              <a:rPr lang="en-US" sz="4000" dirty="0" smtClean="0"/>
              <a:t>Introduction to Classical Mythology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b="1" dirty="0" smtClean="0"/>
              <a:t>Homer, </a:t>
            </a:r>
            <a:r>
              <a:rPr lang="en-US" b="1" i="1" dirty="0" smtClean="0"/>
              <a:t>Odyssey </a:t>
            </a:r>
            <a:r>
              <a:rPr lang="en-US" b="1" dirty="0" smtClean="0"/>
              <a:t>1-6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285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Odysseus in the </a:t>
            </a:r>
            <a:r>
              <a:rPr lang="en-US" i="1" dirty="0" smtClean="0"/>
              <a:t>Iliad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2133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Not the most prominent of heroes</a:t>
            </a:r>
          </a:p>
          <a:p>
            <a:pPr marL="0" indent="0">
              <a:buNone/>
            </a:pPr>
            <a:r>
              <a:rPr lang="en-US" dirty="0"/>
              <a:t>Key episodes: the embassy, the night raid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(Remember: The </a:t>
            </a:r>
            <a:r>
              <a:rPr lang="en-US" i="1" dirty="0" smtClean="0"/>
              <a:t>Iliad </a:t>
            </a:r>
            <a:r>
              <a:rPr lang="en-US" dirty="0" smtClean="0"/>
              <a:t>as </a:t>
            </a:r>
            <a:r>
              <a:rPr lang="en-US" dirty="0"/>
              <a:t>the poem of  </a:t>
            </a:r>
            <a:r>
              <a:rPr lang="en-US" dirty="0" err="1" smtClean="0"/>
              <a:t>Akhilleus</a:t>
            </a:r>
            <a:r>
              <a:rPr lang="en-US" dirty="0" smtClean="0"/>
              <a:t> </a:t>
            </a:r>
            <a:r>
              <a:rPr lang="en-US" dirty="0"/>
              <a:t>and of </a:t>
            </a:r>
            <a:r>
              <a:rPr lang="en-US" i="1" dirty="0" err="1">
                <a:solidFill>
                  <a:srgbClr val="FF0000"/>
                </a:solidFill>
              </a:rPr>
              <a:t>biê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(strength)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/>
              <a:t>Odyssey</a:t>
            </a:r>
            <a:r>
              <a:rPr lang="en-US" dirty="0"/>
              <a:t> is the poem of Odysseus and of </a:t>
            </a:r>
            <a:r>
              <a:rPr lang="en-US" i="1" dirty="0" err="1">
                <a:solidFill>
                  <a:srgbClr val="FF0000"/>
                </a:solidFill>
              </a:rPr>
              <a:t>mêtis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(cunning)</a:t>
            </a:r>
          </a:p>
        </p:txBody>
      </p:sp>
      <p:pic>
        <p:nvPicPr>
          <p:cNvPr id="6146" name="Picture 2" title="red-figure vase painting of the Embassy Sce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974246"/>
            <a:ext cx="3068112" cy="2073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 descr="English: Odysseus (wearing the pilos hat) and Diomedes stealing the horses of Thracian king Rhesus they have just killed. Apulian red-figure situla, from Ruvo. Naples 81863. Red-figure, c. 360 BC&#10;" title="the night ra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756170"/>
            <a:ext cx="2133599" cy="2535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25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story so far…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6477000" cy="2514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Begin when all the rest who left behind them </a:t>
            </a:r>
          </a:p>
          <a:p>
            <a:pPr marL="0" indent="0">
              <a:buNone/>
            </a:pPr>
            <a:r>
              <a:rPr lang="en-US" dirty="0"/>
              <a:t>Headlong death in battle or at sea</a:t>
            </a:r>
          </a:p>
          <a:p>
            <a:pPr marL="0" indent="0">
              <a:buNone/>
            </a:pPr>
            <a:r>
              <a:rPr lang="en-US" dirty="0"/>
              <a:t>Had long ago returned, while he alone still hungered</a:t>
            </a:r>
          </a:p>
          <a:p>
            <a:pPr marL="0" indent="0">
              <a:buNone/>
            </a:pPr>
            <a:r>
              <a:rPr lang="en-US" dirty="0"/>
              <a:t>For home and wife. Her ladyship </a:t>
            </a:r>
            <a:r>
              <a:rPr lang="en-US" dirty="0" err="1"/>
              <a:t>Kalypso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Clung to him in her sea-hollowed caves –</a:t>
            </a:r>
          </a:p>
          <a:p>
            <a:pPr marL="0" indent="0">
              <a:buNone/>
            </a:pPr>
            <a:r>
              <a:rPr lang="en-US" dirty="0"/>
              <a:t>A nymph, immortal and most beautiful,</a:t>
            </a:r>
          </a:p>
          <a:p>
            <a:pPr marL="0" indent="0">
              <a:buNone/>
            </a:pPr>
            <a:r>
              <a:rPr lang="en-US" dirty="0"/>
              <a:t>Who craved him for her own.</a:t>
            </a:r>
          </a:p>
          <a:p>
            <a:pPr marL="0" indent="0">
              <a:buNone/>
            </a:pPr>
            <a:r>
              <a:rPr lang="en-US" dirty="0"/>
              <a:t>1.17-25</a:t>
            </a:r>
          </a:p>
        </p:txBody>
      </p:sp>
      <p:pic>
        <p:nvPicPr>
          <p:cNvPr id="7170" name="Picture 2" descr="&#10;&#10;Ulysses and Calypso, Arnold Böcklin, 1883, 104 × 150 cm , Kunstmuseum Basel&#10;" title="Odysseus and Calyps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43200"/>
            <a:ext cx="3619500" cy="2575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987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err="1" smtClean="0"/>
              <a:t>Telemachy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105400" cy="3886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Books 1-4 are not about Odysseus</a:t>
            </a:r>
          </a:p>
          <a:p>
            <a:pPr marL="0" indent="0">
              <a:buNone/>
            </a:pPr>
            <a:r>
              <a:rPr lang="en-US" dirty="0"/>
              <a:t>Instead, they are the story of Odysseus’ son, </a:t>
            </a:r>
            <a:r>
              <a:rPr lang="en-US" dirty="0" err="1"/>
              <a:t>Telemakhos</a:t>
            </a:r>
            <a:r>
              <a:rPr lang="en-US" dirty="0"/>
              <a:t>, who goes in search of his father.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Telemakhos</a:t>
            </a:r>
            <a:r>
              <a:rPr lang="en-US" dirty="0"/>
              <a:t> is about 20 years old, and his father has been absent for 20 years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His mother, Penelope, has been waiting, trying to keep Odysseus’ home together, while 108 of their neighbors try to marry her.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Athena inspires </a:t>
            </a:r>
            <a:r>
              <a:rPr lang="en-US" dirty="0" err="1"/>
              <a:t>Telemakhos</a:t>
            </a:r>
            <a:r>
              <a:rPr lang="en-US" dirty="0"/>
              <a:t> to go in search of his father (to win </a:t>
            </a:r>
            <a:r>
              <a:rPr lang="en-US" dirty="0" err="1"/>
              <a:t>kleos</a:t>
            </a:r>
            <a:r>
              <a:rPr lang="en-US" dirty="0"/>
              <a:t> of his own)</a:t>
            </a:r>
          </a:p>
        </p:txBody>
      </p:sp>
      <p:pic>
        <p:nvPicPr>
          <p:cNvPr id="8194" name="Picture 2" descr="sculpture by Luigi Bienaimé (1795-1878). He carved Telemachus Arming in 1835" title="Telemachus Ar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026268"/>
            <a:ext cx="272034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1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“That Bitter Song”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257800" cy="38862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The famous minstrel still sang on before them,</a:t>
            </a:r>
          </a:p>
          <a:p>
            <a:pPr marL="0" indent="0">
              <a:buNone/>
            </a:pPr>
            <a:r>
              <a:rPr lang="en-US" dirty="0"/>
              <a:t>And they sat still and listened, while he sang</a:t>
            </a:r>
          </a:p>
          <a:p>
            <a:pPr marL="0" indent="0">
              <a:buNone/>
            </a:pPr>
            <a:r>
              <a:rPr lang="en-US" dirty="0"/>
              <a:t>That bitter song, the Homecoming (</a:t>
            </a:r>
            <a:r>
              <a:rPr lang="en-US" dirty="0" err="1"/>
              <a:t>Nostoi</a:t>
            </a:r>
            <a:r>
              <a:rPr lang="en-US" dirty="0"/>
              <a:t>) of the </a:t>
            </a:r>
            <a:r>
              <a:rPr lang="en-US" dirty="0" err="1"/>
              <a:t>Akhaians</a:t>
            </a:r>
            <a:r>
              <a:rPr lang="en-US" dirty="0"/>
              <a:t> –</a:t>
            </a:r>
          </a:p>
          <a:p>
            <a:pPr marL="0" indent="0">
              <a:buNone/>
            </a:pPr>
            <a:r>
              <a:rPr lang="en-US" dirty="0"/>
              <a:t>How by Athena’s will they fared from Troy;</a:t>
            </a:r>
          </a:p>
          <a:p>
            <a:pPr marL="0" indent="0">
              <a:buNone/>
            </a:pPr>
            <a:r>
              <a:rPr lang="en-US" dirty="0"/>
              <a:t>And in her high room careful Penelope,</a:t>
            </a:r>
          </a:p>
          <a:p>
            <a:pPr marL="0" indent="0">
              <a:buNone/>
            </a:pPr>
            <a:r>
              <a:rPr lang="en-US" dirty="0" err="1"/>
              <a:t>Ikarios</a:t>
            </a:r>
            <a:r>
              <a:rPr lang="en-US" dirty="0"/>
              <a:t>’ daughter, heeded the holy song….</a:t>
            </a:r>
          </a:p>
          <a:p>
            <a:pPr marL="0" indent="0">
              <a:buNone/>
            </a:pPr>
            <a:r>
              <a:rPr lang="en-US" dirty="0"/>
              <a:t>And through her tears spoke to the noble minstrel: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Phemios</a:t>
            </a:r>
            <a:r>
              <a:rPr lang="en-US" dirty="0"/>
              <a:t>, other spells you know, high deeds</a:t>
            </a:r>
          </a:p>
          <a:p>
            <a:pPr marL="0" indent="0">
              <a:buNone/>
            </a:pPr>
            <a:r>
              <a:rPr lang="en-US" dirty="0"/>
              <a:t>Of gods and heroes, as the poets tell them;</a:t>
            </a:r>
          </a:p>
          <a:p>
            <a:pPr marL="0" indent="0">
              <a:buNone/>
            </a:pPr>
            <a:r>
              <a:rPr lang="en-US" dirty="0"/>
              <a:t>Let these men hear some other; let them sit</a:t>
            </a:r>
          </a:p>
          <a:p>
            <a:pPr marL="0" indent="0">
              <a:buNone/>
            </a:pPr>
            <a:r>
              <a:rPr lang="en-US" dirty="0"/>
              <a:t>Silent and drink their wine. But sing no more</a:t>
            </a:r>
          </a:p>
          <a:p>
            <a:pPr marL="0" indent="0">
              <a:buNone/>
            </a:pPr>
            <a:r>
              <a:rPr lang="en-US" dirty="0"/>
              <a:t>This bitter tale that wears my heart away.</a:t>
            </a:r>
          </a:p>
          <a:p>
            <a:pPr marL="0" indent="0">
              <a:buNone/>
            </a:pPr>
            <a:r>
              <a:rPr lang="en-US" dirty="0"/>
              <a:t>It opens in me again the wound of longing</a:t>
            </a:r>
          </a:p>
          <a:p>
            <a:pPr marL="0" indent="0">
              <a:buNone/>
            </a:pPr>
            <a:r>
              <a:rPr lang="en-US" dirty="0"/>
              <a:t>For one incomparable, ever in my mind – </a:t>
            </a:r>
          </a:p>
          <a:p>
            <a:pPr marL="0" indent="0">
              <a:buNone/>
            </a:pPr>
            <a:r>
              <a:rPr lang="en-US" dirty="0"/>
              <a:t>His fame all Hellas knows, and midland Argos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r>
              <a:rPr lang="en-US" dirty="0" smtClean="0"/>
              <a:t>1.376-395</a:t>
            </a:r>
            <a:endParaRPr lang="en-US" dirty="0"/>
          </a:p>
        </p:txBody>
      </p:sp>
      <p:pic>
        <p:nvPicPr>
          <p:cNvPr id="9218" name="Picture 2" descr="Blue and white transferware plate by Joseph Clementson, 1849. Based on engravings by John Flaxman for an 1805 edition of hte Odyssey." title="Phemius singing to the sui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95400"/>
            <a:ext cx="318928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00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Telemachus’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“Mother, why do you grudge our own dear minstrel</a:t>
            </a:r>
          </a:p>
          <a:p>
            <a:pPr marL="0" indent="0">
              <a:buNone/>
            </a:pPr>
            <a:r>
              <a:rPr lang="en-US" dirty="0"/>
              <a:t>Joy of song, wherever his thought may lead?</a:t>
            </a:r>
          </a:p>
          <a:p>
            <a:pPr marL="0" indent="0">
              <a:buNone/>
            </a:pPr>
            <a:r>
              <a:rPr lang="en-US" dirty="0"/>
              <a:t>Poets are not to blame, but Zeus who gives</a:t>
            </a:r>
          </a:p>
          <a:p>
            <a:pPr marL="0" indent="0">
              <a:buNone/>
            </a:pPr>
            <a:r>
              <a:rPr lang="en-US" dirty="0"/>
              <a:t>What fate he pleases to adventurous men.</a:t>
            </a:r>
          </a:p>
          <a:p>
            <a:pPr marL="0" indent="0">
              <a:buNone/>
            </a:pPr>
            <a:r>
              <a:rPr lang="en-US" dirty="0"/>
              <a:t>Here is no reason for reproof: to sing </a:t>
            </a:r>
          </a:p>
          <a:p>
            <a:pPr marL="0" indent="0">
              <a:buNone/>
            </a:pPr>
            <a:r>
              <a:rPr lang="en-US" dirty="0"/>
              <a:t>The news of the </a:t>
            </a:r>
            <a:r>
              <a:rPr lang="en-US" dirty="0" err="1"/>
              <a:t>Danaans</a:t>
            </a:r>
            <a:r>
              <a:rPr lang="en-US" dirty="0"/>
              <a:t>! Men like best</a:t>
            </a:r>
          </a:p>
          <a:p>
            <a:pPr marL="0" indent="0">
              <a:buNone/>
            </a:pPr>
            <a:r>
              <a:rPr lang="en-US" dirty="0"/>
              <a:t>A song that rings like morning on the ear.</a:t>
            </a:r>
          </a:p>
          <a:p>
            <a:pPr marL="0" indent="0">
              <a:buNone/>
            </a:pPr>
            <a:r>
              <a:rPr lang="en-US" dirty="0"/>
              <a:t>But you must nerve yourself and try to listen.</a:t>
            </a:r>
          </a:p>
          <a:p>
            <a:pPr marL="0" indent="0">
              <a:buNone/>
            </a:pPr>
            <a:r>
              <a:rPr lang="en-US" dirty="0"/>
              <a:t>Odysseus was not the only one at Troy</a:t>
            </a:r>
          </a:p>
          <a:p>
            <a:pPr marL="0" indent="0">
              <a:buNone/>
            </a:pPr>
            <a:r>
              <a:rPr lang="en-US" dirty="0"/>
              <a:t>Never to know the day of his homecoming.</a:t>
            </a:r>
          </a:p>
          <a:p>
            <a:pPr marL="0" indent="0">
              <a:buNone/>
            </a:pPr>
            <a:r>
              <a:rPr lang="en-US" dirty="0"/>
              <a:t>Others, how many others, lost their lives!”</a:t>
            </a:r>
          </a:p>
          <a:p>
            <a:pPr marL="0" indent="0">
              <a:buNone/>
            </a:pPr>
            <a:r>
              <a:rPr lang="en-US" dirty="0"/>
              <a:t>The lady gazed in wonder and withdrew,</a:t>
            </a:r>
          </a:p>
          <a:p>
            <a:pPr marL="0" indent="0">
              <a:buNone/>
            </a:pPr>
            <a:r>
              <a:rPr lang="en-US" dirty="0"/>
              <a:t>Her son’s clear wisdom echoing in her mind</a:t>
            </a:r>
            <a:r>
              <a:rPr lang="en-US" dirty="0" smtClean="0"/>
              <a:t>… </a:t>
            </a:r>
          </a:p>
          <a:p>
            <a:pPr marL="0" indent="0">
              <a:buNone/>
            </a:pPr>
            <a:r>
              <a:rPr lang="en-US" dirty="0" smtClean="0"/>
              <a:t>1.397-409</a:t>
            </a:r>
            <a:endParaRPr lang="en-US" dirty="0"/>
          </a:p>
        </p:txBody>
      </p:sp>
      <p:pic>
        <p:nvPicPr>
          <p:cNvPr id="11266" name="Picture 2" descr="early fifth century red-figure amphora, Kleophrades painter, British Museum." title="rhaps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685800"/>
            <a:ext cx="3200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704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ear of the beholder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2209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other words, what the suitors (and </a:t>
            </a:r>
            <a:r>
              <a:rPr lang="en-US" dirty="0" err="1"/>
              <a:t>Telemakhos</a:t>
            </a:r>
            <a:r>
              <a:rPr lang="en-US" dirty="0"/>
              <a:t>) experiences as </a:t>
            </a:r>
            <a:r>
              <a:rPr lang="en-US" dirty="0" err="1">
                <a:solidFill>
                  <a:srgbClr val="FF0000"/>
                </a:solidFill>
              </a:rPr>
              <a:t>kleos</a:t>
            </a:r>
            <a:r>
              <a:rPr lang="en-US" dirty="0"/>
              <a:t>, Penelope experiences as </a:t>
            </a:r>
            <a:r>
              <a:rPr lang="en-US" dirty="0" err="1" smtClean="0">
                <a:solidFill>
                  <a:srgbClr val="FF0000"/>
                </a:solidFill>
              </a:rPr>
              <a:t>penthos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Penthos</a:t>
            </a:r>
            <a:r>
              <a:rPr lang="en-US" dirty="0"/>
              <a:t>: grief, lament, song of lament</a:t>
            </a:r>
          </a:p>
        </p:txBody>
      </p:sp>
      <p:pic>
        <p:nvPicPr>
          <p:cNvPr id="12290" name="Picture 2" descr="Krater, ca. 750–700 B.C.; Geometric, Attributed to the Hirschfeld Workshop, Greek, Attic, Terracotta (14.130.14)&#10;New York, Metropolitan Museum of Art." title="lamen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8" y="2590800"/>
            <a:ext cx="41148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65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on </a:t>
            </a:r>
            <a:r>
              <a:rPr lang="en-US" dirty="0" err="1" smtClean="0"/>
              <a:t>Ithaka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9600"/>
            <a:ext cx="5410200" cy="3886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Telemakhos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“My distinguished father is lost,</a:t>
            </a:r>
          </a:p>
          <a:p>
            <a:pPr marL="0" indent="0">
              <a:buNone/>
            </a:pPr>
            <a:r>
              <a:rPr lang="en-US" dirty="0"/>
              <a:t>Who ruled among you once, mild as a father,</a:t>
            </a:r>
          </a:p>
          <a:p>
            <a:pPr marL="0" indent="0">
              <a:buNone/>
            </a:pPr>
            <a:r>
              <a:rPr lang="en-US" dirty="0"/>
              <a:t>And there is now this greater evil still:</a:t>
            </a:r>
          </a:p>
          <a:p>
            <a:pPr marL="0" indent="0">
              <a:buNone/>
            </a:pPr>
            <a:r>
              <a:rPr lang="en-US" dirty="0"/>
              <a:t>My home and all I have are being ruined.</a:t>
            </a:r>
          </a:p>
          <a:p>
            <a:pPr marL="0" indent="0">
              <a:buNone/>
            </a:pPr>
            <a:r>
              <a:rPr lang="en-US" dirty="0"/>
              <a:t>Mother wanted no suitors, but like a pack</a:t>
            </a:r>
          </a:p>
          <a:p>
            <a:pPr marL="0" indent="0">
              <a:buNone/>
            </a:pPr>
            <a:r>
              <a:rPr lang="en-US" dirty="0"/>
              <a:t>They came...”</a:t>
            </a:r>
          </a:p>
          <a:p>
            <a:pPr marL="0" indent="0">
              <a:buNone/>
            </a:pPr>
            <a:r>
              <a:rPr lang="en-US" dirty="0"/>
              <a:t>And in hot anger now he threw the staff to the ground,</a:t>
            </a:r>
          </a:p>
          <a:p>
            <a:pPr marL="0" indent="0">
              <a:buNone/>
            </a:pPr>
            <a:r>
              <a:rPr lang="en-US" dirty="0"/>
              <a:t>His eyes grown bright with tears. A wave of sympathy</a:t>
            </a:r>
          </a:p>
          <a:p>
            <a:pPr marL="0" indent="0">
              <a:buNone/>
            </a:pPr>
            <a:r>
              <a:rPr lang="en-US" dirty="0"/>
              <a:t>Ran through the crowd, all hushed, and no one there</a:t>
            </a:r>
          </a:p>
          <a:p>
            <a:pPr marL="0" indent="0">
              <a:buNone/>
            </a:pPr>
            <a:r>
              <a:rPr lang="en-US" dirty="0"/>
              <a:t>Had the audacity to answer harshly</a:t>
            </a:r>
            <a:r>
              <a:rPr lang="en-US" dirty="0" smtClean="0"/>
              <a:t>…</a:t>
            </a:r>
          </a:p>
          <a:p>
            <a:pPr marL="0" indent="0">
              <a:buNone/>
            </a:pPr>
            <a:r>
              <a:rPr lang="en-US" dirty="0" smtClean="0"/>
              <a:t>2.49-89</a:t>
            </a:r>
            <a:endParaRPr lang="en-US" dirty="0"/>
          </a:p>
        </p:txBody>
      </p:sp>
      <p:pic>
        <p:nvPicPr>
          <p:cNvPr id="13314" name="Picture 2" descr="Illustration by David Byers Brown, 2012. http://www.davidbyersbrown.com/2012_01_01_archive.html" title="Telemachus addresses the assembly and is insulted by the suitor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447800"/>
            <a:ext cx="3556992" cy="250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81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on </a:t>
            </a:r>
            <a:r>
              <a:rPr lang="en-US" dirty="0" err="1" smtClean="0"/>
              <a:t>Ithaka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… except </a:t>
            </a:r>
            <a:r>
              <a:rPr lang="en-US" dirty="0" err="1"/>
              <a:t>Antinoos</a:t>
            </a:r>
            <a:r>
              <a:rPr lang="en-US" dirty="0"/>
              <a:t>, who said, </a:t>
            </a:r>
          </a:p>
          <a:p>
            <a:pPr marL="0" indent="0">
              <a:buNone/>
            </a:pPr>
            <a:r>
              <a:rPr lang="en-US" dirty="0"/>
              <a:t>“What high and mighty</a:t>
            </a:r>
          </a:p>
          <a:p>
            <a:pPr marL="0" indent="0">
              <a:buNone/>
            </a:pPr>
            <a:r>
              <a:rPr lang="en-US" dirty="0"/>
              <a:t>Talk, </a:t>
            </a:r>
            <a:r>
              <a:rPr lang="en-US" dirty="0" err="1"/>
              <a:t>Telemakhos</a:t>
            </a:r>
            <a:r>
              <a:rPr lang="en-US" dirty="0"/>
              <a:t>! No holding you!</a:t>
            </a:r>
          </a:p>
          <a:p>
            <a:pPr marL="0" indent="0">
              <a:buNone/>
            </a:pPr>
            <a:r>
              <a:rPr lang="en-US" dirty="0"/>
              <a:t>You want to shame us, and humiliate us,</a:t>
            </a:r>
          </a:p>
          <a:p>
            <a:pPr marL="0" indent="0">
              <a:buNone/>
            </a:pPr>
            <a:r>
              <a:rPr lang="en-US" dirty="0"/>
              <a:t>But you should know the suitors are not to blame –</a:t>
            </a:r>
          </a:p>
          <a:p>
            <a:pPr marL="0" indent="0">
              <a:buNone/>
            </a:pPr>
            <a:r>
              <a:rPr lang="en-US" dirty="0"/>
              <a:t>It is your own dear, incomparably cunning mother.</a:t>
            </a:r>
          </a:p>
          <a:p>
            <a:pPr marL="0" indent="0">
              <a:buNone/>
            </a:pPr>
            <a:r>
              <a:rPr lang="en-US" dirty="0"/>
              <a:t>For three years now – and it will soon be four– </a:t>
            </a:r>
          </a:p>
          <a:p>
            <a:pPr marL="0" indent="0">
              <a:buNone/>
            </a:pPr>
            <a:r>
              <a:rPr lang="en-US" dirty="0"/>
              <a:t>She has been breaking the hearts of the </a:t>
            </a:r>
            <a:r>
              <a:rPr lang="en-US" dirty="0" err="1"/>
              <a:t>Akhaians</a:t>
            </a: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She had her great loom standing in the hall</a:t>
            </a:r>
          </a:p>
          <a:p>
            <a:pPr marL="0" indent="0">
              <a:buNone/>
            </a:pPr>
            <a:r>
              <a:rPr lang="en-US" dirty="0"/>
              <a:t>And the fine warp of some vast fabric on it….</a:t>
            </a:r>
          </a:p>
          <a:p>
            <a:pPr marL="0" indent="0">
              <a:buNone/>
            </a:pPr>
            <a:r>
              <a:rPr lang="en-US" dirty="0"/>
              <a:t>‘It is a shroud I weave for Lord Laertes…’</a:t>
            </a:r>
          </a:p>
          <a:p>
            <a:pPr marL="0" indent="0">
              <a:buNone/>
            </a:pPr>
            <a:r>
              <a:rPr lang="en-US" dirty="0"/>
              <a:t>So every day she wove on the great loom –</a:t>
            </a:r>
          </a:p>
          <a:p>
            <a:pPr marL="0" indent="0">
              <a:buNone/>
            </a:pPr>
            <a:r>
              <a:rPr lang="en-US" dirty="0"/>
              <a:t>But every night by torchlight she unwove it</a:t>
            </a:r>
            <a:r>
              <a:rPr lang="en-US" dirty="0" smtClean="0"/>
              <a:t>…</a:t>
            </a:r>
          </a:p>
          <a:p>
            <a:pPr marL="0" indent="0">
              <a:buNone/>
            </a:pPr>
            <a:r>
              <a:rPr lang="en-US" dirty="0" smtClean="0"/>
              <a:t>2.90-102</a:t>
            </a:r>
            <a:endParaRPr lang="en-US" dirty="0"/>
          </a:p>
        </p:txBody>
      </p:sp>
      <p:pic>
        <p:nvPicPr>
          <p:cNvPr id="14338" name="Picture 2" descr="Greek red-figure vase, c. 440 BC" title="Penelope at her lo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371600"/>
            <a:ext cx="32893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23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3. Whom does Telemachus meet on his journey?</a:t>
            </a:r>
          </a:p>
          <a:p>
            <a:pPr marL="457200" indent="-457200">
              <a:buAutoNum type="alphaLcPeriod"/>
            </a:pPr>
            <a:r>
              <a:rPr lang="en-US" dirty="0" smtClean="0"/>
              <a:t>Helen</a:t>
            </a:r>
          </a:p>
          <a:p>
            <a:pPr marL="457200" indent="-457200">
              <a:buAutoNum type="alphaLcPeriod"/>
            </a:pPr>
            <a:r>
              <a:rPr lang="en-US" dirty="0" smtClean="0"/>
              <a:t>Nestor</a:t>
            </a:r>
          </a:p>
          <a:p>
            <a:pPr marL="457200" indent="-457200">
              <a:buAutoNum type="alphaLcPeriod"/>
            </a:pPr>
            <a:r>
              <a:rPr lang="en-US" dirty="0" smtClean="0"/>
              <a:t>Menelaus</a:t>
            </a:r>
          </a:p>
          <a:p>
            <a:pPr marL="457200" indent="-457200">
              <a:buAutoNum type="alphaLcPeriod"/>
            </a:pPr>
            <a:r>
              <a:rPr lang="en-US" dirty="0" smtClean="0"/>
              <a:t>All of the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5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Telemachus at Pylos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“Athena went on quickly, and he followed her</a:t>
            </a:r>
          </a:p>
          <a:p>
            <a:pPr marL="0" indent="0">
              <a:buNone/>
            </a:pPr>
            <a:r>
              <a:rPr lang="en-US" dirty="0"/>
              <a:t>To where the men of Pylos had their altars.</a:t>
            </a:r>
          </a:p>
          <a:p>
            <a:pPr marL="0" indent="0">
              <a:buNone/>
            </a:pPr>
            <a:r>
              <a:rPr lang="en-US" dirty="0"/>
              <a:t>Nestor appeared enthroned among his sons,</a:t>
            </a:r>
          </a:p>
          <a:p>
            <a:pPr marL="0" indent="0">
              <a:buNone/>
            </a:pPr>
            <a:r>
              <a:rPr lang="en-US" dirty="0"/>
              <a:t>While friends around them skewered the red beef</a:t>
            </a:r>
          </a:p>
          <a:p>
            <a:pPr marL="0" indent="0">
              <a:buNone/>
            </a:pPr>
            <a:r>
              <a:rPr lang="en-US" dirty="0"/>
              <a:t>Or held it scorching. When they saw the strangers</a:t>
            </a:r>
          </a:p>
          <a:p>
            <a:pPr marL="0" indent="0">
              <a:buNone/>
            </a:pPr>
            <a:r>
              <a:rPr lang="en-US" dirty="0"/>
              <a:t>A hail went up, and all that crowd came forward</a:t>
            </a:r>
          </a:p>
          <a:p>
            <a:pPr marL="0" indent="0">
              <a:buNone/>
            </a:pPr>
            <a:r>
              <a:rPr lang="en-US" dirty="0"/>
              <a:t>Calling out invitations to the feast</a:t>
            </a:r>
            <a:r>
              <a:rPr lang="en-US" dirty="0" smtClean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Meanwhile the spits were taken off the fire,</a:t>
            </a:r>
          </a:p>
          <a:p>
            <a:pPr marL="0" indent="0">
              <a:buNone/>
            </a:pPr>
            <a:r>
              <a:rPr lang="en-US" dirty="0"/>
              <a:t>Portions of crisp meat for all. They feasted,</a:t>
            </a:r>
          </a:p>
          <a:p>
            <a:pPr marL="0" indent="0">
              <a:buNone/>
            </a:pPr>
            <a:r>
              <a:rPr lang="en-US" dirty="0"/>
              <a:t>And when they had eaten and drunk their fill, at last</a:t>
            </a:r>
          </a:p>
          <a:p>
            <a:pPr marL="0" indent="0">
              <a:buNone/>
            </a:pPr>
            <a:r>
              <a:rPr lang="en-US" dirty="0"/>
              <a:t>They heard from Nestor, prince of charioteers:</a:t>
            </a:r>
          </a:p>
          <a:p>
            <a:pPr marL="0" indent="0">
              <a:buNone/>
            </a:pPr>
            <a:r>
              <a:rPr lang="en-US" dirty="0"/>
              <a:t>“… who are you, strangers? Where are you sailing from,</a:t>
            </a:r>
          </a:p>
          <a:p>
            <a:pPr marL="0" indent="0">
              <a:buNone/>
            </a:pPr>
            <a:r>
              <a:rPr lang="en-US" dirty="0"/>
              <a:t>And where to, down the highways of salt water</a:t>
            </a:r>
            <a:r>
              <a:rPr lang="en-US" dirty="0" smtClean="0"/>
              <a:t>?”</a:t>
            </a:r>
          </a:p>
          <a:p>
            <a:pPr marL="0" indent="0">
              <a:buNone/>
            </a:pPr>
            <a:r>
              <a:rPr lang="en-US" dirty="0" smtClean="0"/>
              <a:t>3.36-79</a:t>
            </a:r>
            <a:endParaRPr lang="en-US" dirty="0"/>
          </a:p>
        </p:txBody>
      </p:sp>
      <p:pic>
        <p:nvPicPr>
          <p:cNvPr id="15362" name="Picture 2" descr="Greek red-figure krater, mid-fourth century BC, Apulia. In Staatliche Museum, Berlin." title="Telemachus and Nes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143000"/>
            <a:ext cx="3534809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85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What is the name of Odysseus’ son?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err="1" smtClean="0"/>
              <a:t>Telegonus</a:t>
            </a:r>
            <a:endParaRPr lang="en-US" dirty="0" smtClean="0"/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Telemachus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err="1" smtClean="0"/>
              <a:t>Antilochus</a:t>
            </a:r>
            <a:endParaRPr lang="en-US" dirty="0" smtClean="0"/>
          </a:p>
          <a:p>
            <a:pPr marL="777240" lvl="1" indent="-457200">
              <a:buFont typeface="+mj-lt"/>
              <a:buAutoNum type="alphaLcPeriod"/>
            </a:pPr>
            <a:r>
              <a:rPr lang="en-US" dirty="0" err="1" smtClean="0"/>
              <a:t>Arsinoe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6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Menelaus and Helen </a:t>
            </a:r>
            <a:br>
              <a:rPr lang="en-US" dirty="0" smtClean="0"/>
            </a:br>
            <a:r>
              <a:rPr lang="en-US" dirty="0" smtClean="0"/>
              <a:t>Recognize Telemachus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4419600" cy="3736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And the red-haired captain, </a:t>
            </a:r>
            <a:r>
              <a:rPr lang="en-US" dirty="0" err="1"/>
              <a:t>Menelaos</a:t>
            </a:r>
            <a:r>
              <a:rPr lang="en-US" dirty="0"/>
              <a:t>, answered:</a:t>
            </a:r>
          </a:p>
          <a:p>
            <a:pPr marL="0" indent="0">
              <a:buNone/>
            </a:pPr>
            <a:r>
              <a:rPr lang="en-US" dirty="0"/>
              <a:t>“My dear, I see the likeness as well as you do.</a:t>
            </a:r>
          </a:p>
          <a:p>
            <a:pPr marL="0" indent="0">
              <a:buNone/>
            </a:pPr>
            <a:r>
              <a:rPr lang="en-US" dirty="0"/>
              <a:t>Odysseus’ hands and feet were like this boy’s;</a:t>
            </a:r>
          </a:p>
          <a:p>
            <a:pPr marL="0" indent="0">
              <a:buNone/>
            </a:pPr>
            <a:r>
              <a:rPr lang="en-US" dirty="0"/>
              <a:t>His head, and hair, and the glinting of his eyes.</a:t>
            </a:r>
          </a:p>
          <a:p>
            <a:pPr marL="0" indent="0">
              <a:buNone/>
            </a:pPr>
            <a:r>
              <a:rPr lang="en-US" dirty="0"/>
              <a:t>Not only that, but when I spoke, just now,</a:t>
            </a:r>
          </a:p>
          <a:p>
            <a:pPr marL="0" indent="0">
              <a:buNone/>
            </a:pPr>
            <a:r>
              <a:rPr lang="en-US" dirty="0"/>
              <a:t>Of Odysseus’ years of toil on my behalf</a:t>
            </a:r>
          </a:p>
          <a:p>
            <a:pPr marL="0" indent="0">
              <a:buNone/>
            </a:pPr>
            <a:r>
              <a:rPr lang="en-US" dirty="0"/>
              <a:t>And all he had to endure – the boy broke down</a:t>
            </a:r>
          </a:p>
          <a:p>
            <a:pPr marL="0" indent="0">
              <a:buNone/>
            </a:pPr>
            <a:r>
              <a:rPr lang="en-US" dirty="0"/>
              <a:t>And wept into his cloak.</a:t>
            </a:r>
          </a:p>
          <a:p>
            <a:pPr marL="0" indent="0">
              <a:buNone/>
            </a:pPr>
            <a:r>
              <a:rPr lang="en-US" dirty="0"/>
              <a:t>4.159-165</a:t>
            </a:r>
          </a:p>
        </p:txBody>
      </p:sp>
      <p:pic>
        <p:nvPicPr>
          <p:cNvPr id="16386" name="Picture 2" descr="Jean-Jacques Lagrenee, Hermitage Museum, St. Petersburg, Russia. 1795." title="Helen recognizing Telemachu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52600"/>
            <a:ext cx="3579953" cy="267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013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Helen Drugs Everyone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029200" cy="3886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But now it entered Helen’s mind</a:t>
            </a:r>
          </a:p>
          <a:p>
            <a:pPr marL="0" indent="0">
              <a:buNone/>
            </a:pPr>
            <a:r>
              <a:rPr lang="en-US" dirty="0"/>
              <a:t>To drop into the wine that they were drinking</a:t>
            </a:r>
          </a:p>
          <a:p>
            <a:pPr marL="0" indent="0">
              <a:buNone/>
            </a:pPr>
            <a:r>
              <a:rPr lang="en-US" dirty="0"/>
              <a:t>An anodyne, mild magic of forgetfulness.</a:t>
            </a:r>
          </a:p>
          <a:p>
            <a:pPr marL="0" indent="0">
              <a:buNone/>
            </a:pPr>
            <a:r>
              <a:rPr lang="en-US" dirty="0"/>
              <a:t>Whoever drank this mixture in the wine bowl</a:t>
            </a:r>
          </a:p>
          <a:p>
            <a:pPr marL="0" indent="0">
              <a:buNone/>
            </a:pPr>
            <a:r>
              <a:rPr lang="en-US" dirty="0"/>
              <a:t>Would be incapable of tears that day –</a:t>
            </a:r>
          </a:p>
          <a:p>
            <a:pPr marL="0" indent="0">
              <a:buNone/>
            </a:pPr>
            <a:r>
              <a:rPr lang="en-US" dirty="0"/>
              <a:t>Though he should lose mother and father both,</a:t>
            </a:r>
          </a:p>
          <a:p>
            <a:pPr marL="0" indent="0">
              <a:buNone/>
            </a:pPr>
            <a:r>
              <a:rPr lang="en-US" dirty="0"/>
              <a:t> or see, with his own eyes, a son or brother</a:t>
            </a:r>
          </a:p>
          <a:p>
            <a:pPr marL="0" indent="0">
              <a:buNone/>
            </a:pPr>
            <a:r>
              <a:rPr lang="en-US" dirty="0"/>
              <a:t>Mauled by weapons at his own gate.</a:t>
            </a:r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dirty="0" smtClean="0"/>
              <a:t>235-42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100" dirty="0"/>
              <a:t>NB: Her drug is called </a:t>
            </a:r>
            <a:r>
              <a:rPr lang="en-US" sz="2100" dirty="0">
                <a:solidFill>
                  <a:srgbClr val="FF0000"/>
                </a:solidFill>
              </a:rPr>
              <a:t>nepenthe</a:t>
            </a:r>
            <a:r>
              <a:rPr lang="en-US" sz="2100" dirty="0"/>
              <a:t>, which </a:t>
            </a:r>
            <a:r>
              <a:rPr lang="en-US" sz="2100" dirty="0" smtClean="0"/>
              <a:t>means no </a:t>
            </a:r>
            <a:r>
              <a:rPr lang="en-US" sz="2100" dirty="0" err="1">
                <a:solidFill>
                  <a:srgbClr val="FF0000"/>
                </a:solidFill>
              </a:rPr>
              <a:t>penthos</a:t>
            </a:r>
            <a:r>
              <a:rPr lang="en-US" sz="2100" dirty="0"/>
              <a:t>.  </a:t>
            </a:r>
            <a:endParaRPr lang="en-US" sz="2100" dirty="0" smtClean="0"/>
          </a:p>
          <a:p>
            <a:pPr marL="0" indent="0">
              <a:buNone/>
            </a:pPr>
            <a:r>
              <a:rPr lang="en-US" sz="2100" dirty="0" smtClean="0"/>
              <a:t>With </a:t>
            </a:r>
            <a:r>
              <a:rPr lang="en-US" sz="2100" dirty="0"/>
              <a:t>the help of nepenthe, the stories of Helen’s and </a:t>
            </a:r>
            <a:endParaRPr lang="en-US" sz="2100" dirty="0" smtClean="0"/>
          </a:p>
          <a:p>
            <a:pPr marL="0" indent="0">
              <a:buNone/>
            </a:pPr>
            <a:r>
              <a:rPr lang="en-US" sz="2100" dirty="0" smtClean="0"/>
              <a:t>Menelaus</a:t>
            </a:r>
            <a:r>
              <a:rPr lang="en-US" sz="2100" dirty="0"/>
              <a:t>’ past become </a:t>
            </a:r>
            <a:r>
              <a:rPr lang="en-US" sz="2100" dirty="0" err="1">
                <a:solidFill>
                  <a:srgbClr val="FF0000"/>
                </a:solidFill>
              </a:rPr>
              <a:t>kleos</a:t>
            </a:r>
            <a:r>
              <a:rPr lang="en-US" sz="2100" dirty="0">
                <a:solidFill>
                  <a:srgbClr val="FF0000"/>
                </a:solidFill>
              </a:rPr>
              <a:t> </a:t>
            </a:r>
            <a:r>
              <a:rPr lang="en-US" sz="2100" dirty="0"/>
              <a:t>for them.</a:t>
            </a:r>
          </a:p>
        </p:txBody>
      </p:sp>
      <p:pic>
        <p:nvPicPr>
          <p:cNvPr id="17410" name="Picture 2" descr="Greek red-figure. Munich; Antikensammlung" title="Helen returns to Menela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828800"/>
            <a:ext cx="24384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41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Menelaus wrestles with Proteus</a:t>
            </a:r>
            <a:endParaRPr lang="en-US" sz="3600" dirty="0"/>
          </a:p>
        </p:txBody>
      </p:sp>
      <p:pic>
        <p:nvPicPr>
          <p:cNvPr id="18434" name="Picture 2" descr="by Dame Elisabeth Frink" title="Menelaus and Hele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230" y="685800"/>
            <a:ext cx="3203339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86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left at sea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“Laertes’ son, whose home is </a:t>
            </a:r>
            <a:r>
              <a:rPr lang="en-US" dirty="0" err="1"/>
              <a:t>Ithaka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 saw him weeping, weeping on an island.</a:t>
            </a:r>
          </a:p>
          <a:p>
            <a:pPr marL="0" indent="0">
              <a:buNone/>
            </a:pPr>
            <a:r>
              <a:rPr lang="en-US" dirty="0"/>
              <a:t>The nymph </a:t>
            </a:r>
            <a:r>
              <a:rPr lang="en-US" dirty="0" err="1"/>
              <a:t>Kalypso</a:t>
            </a:r>
            <a:r>
              <a:rPr lang="en-US" dirty="0"/>
              <a:t> has him, in her hall.</a:t>
            </a:r>
          </a:p>
          <a:p>
            <a:pPr marL="0" indent="0">
              <a:buNone/>
            </a:pPr>
            <a:r>
              <a:rPr lang="en-US" dirty="0"/>
              <a:t>No means of faring home are left him now;</a:t>
            </a:r>
          </a:p>
          <a:p>
            <a:pPr marL="0" indent="0">
              <a:buNone/>
            </a:pPr>
            <a:r>
              <a:rPr lang="en-US" dirty="0"/>
              <a:t>No ship with oars, and no ship’s company</a:t>
            </a:r>
          </a:p>
          <a:p>
            <a:pPr marL="0" indent="0">
              <a:buNone/>
            </a:pPr>
            <a:r>
              <a:rPr lang="en-US" dirty="0"/>
              <a:t>To pull  him on the broad back of the sea.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4.591-596</a:t>
            </a:r>
          </a:p>
        </p:txBody>
      </p:sp>
      <p:pic>
        <p:nvPicPr>
          <p:cNvPr id="19458" name="Picture 2" descr="red-figure vase. Paris, Louvre." title="Odysseus and Kalyps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24200"/>
            <a:ext cx="2730291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74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Meanwhile….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1816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leave </a:t>
            </a:r>
            <a:r>
              <a:rPr lang="en-US" dirty="0" err="1"/>
              <a:t>Telemakhos</a:t>
            </a:r>
            <a:r>
              <a:rPr lang="en-US" dirty="0"/>
              <a:t> behind in Sparta, </a:t>
            </a:r>
          </a:p>
          <a:p>
            <a:pPr marL="0" indent="0">
              <a:buNone/>
            </a:pPr>
            <a:r>
              <a:rPr lang="en-US" dirty="0"/>
              <a:t>with the suitors in </a:t>
            </a:r>
            <a:r>
              <a:rPr lang="en-US" dirty="0" err="1"/>
              <a:t>Ithaka</a:t>
            </a:r>
            <a:r>
              <a:rPr lang="en-US" dirty="0"/>
              <a:t> plotting to ambush him, and Penelope receiving a dream saying he's OK.</a:t>
            </a:r>
          </a:p>
          <a:p>
            <a:pPr marL="0" indent="0">
              <a:buNone/>
            </a:pPr>
            <a:r>
              <a:rPr lang="en-US" dirty="0"/>
              <a:t>we now turn to the story of Odysseus, still stranded on the island of </a:t>
            </a:r>
            <a:r>
              <a:rPr lang="en-US" dirty="0" err="1"/>
              <a:t>Kalypso</a:t>
            </a:r>
            <a:endParaRPr lang="en-US" dirty="0"/>
          </a:p>
        </p:txBody>
      </p:sp>
      <p:pic>
        <p:nvPicPr>
          <p:cNvPr id="20482" name="Picture 2" descr="in lego.http://s259.photobucket.com/user/TinyPiesRUs/media/The%20Odyssey/Book%204/IMG_4947.jpg.html?sort=3&amp;o=2" title="Telemachus and Peisistratus at the court of Menela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609600"/>
            <a:ext cx="3109913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 descr="same site as above." title="Hermes and Calyps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99" y="2972408"/>
            <a:ext cx="3109913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49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divine double standard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4800600" cy="38862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/>
              <a:t>Kalypso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“Oh you vile gods, in jealousy supernal!</a:t>
            </a:r>
          </a:p>
          <a:p>
            <a:pPr marL="0" indent="0">
              <a:buNone/>
            </a:pPr>
            <a:r>
              <a:rPr lang="en-US" dirty="0"/>
              <a:t>You hate it when we choose to lie with men –</a:t>
            </a:r>
          </a:p>
          <a:p>
            <a:pPr marL="0" indent="0">
              <a:buNone/>
            </a:pPr>
            <a:r>
              <a:rPr lang="en-US" dirty="0"/>
              <a:t>Immortal flesh by some dear mortal side.</a:t>
            </a:r>
          </a:p>
          <a:p>
            <a:pPr marL="0" indent="0">
              <a:buNone/>
            </a:pPr>
            <a:r>
              <a:rPr lang="en-US" dirty="0"/>
              <a:t>So radiant Dawn once took to bed Orion</a:t>
            </a:r>
          </a:p>
          <a:p>
            <a:pPr marL="0" indent="0">
              <a:buNone/>
            </a:pPr>
            <a:r>
              <a:rPr lang="en-US" dirty="0"/>
              <a:t>Until you easeful gods grew peevish at it, </a:t>
            </a:r>
          </a:p>
          <a:p>
            <a:pPr marL="0" indent="0">
              <a:buNone/>
            </a:pPr>
            <a:r>
              <a:rPr lang="en-US" dirty="0"/>
              <a:t>And holy Artemis, Artemis </a:t>
            </a:r>
            <a:r>
              <a:rPr lang="en-US" dirty="0" err="1"/>
              <a:t>throned</a:t>
            </a:r>
            <a:r>
              <a:rPr lang="en-US" dirty="0"/>
              <a:t> in gold,</a:t>
            </a:r>
          </a:p>
          <a:p>
            <a:pPr marL="0" indent="0">
              <a:buNone/>
            </a:pPr>
            <a:r>
              <a:rPr lang="en-US" dirty="0"/>
              <a:t>Hunted him down in Delos with her arrows.</a:t>
            </a:r>
          </a:p>
          <a:p>
            <a:pPr marL="0" indent="0">
              <a:buNone/>
            </a:pPr>
            <a:r>
              <a:rPr lang="en-US" dirty="0"/>
              <a:t>5.124-130</a:t>
            </a:r>
          </a:p>
        </p:txBody>
      </p:sp>
      <p:pic>
        <p:nvPicPr>
          <p:cNvPr id="21506" name="Picture 2" descr="Athenian red-figure vase, c. 450 BC, National Archaeological Museum, Naples." title="Odysseus and Kalyps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19200"/>
            <a:ext cx="3406391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14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meet Odysseus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4800600" cy="3886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 Odysseus</a:t>
            </a:r>
          </a:p>
          <a:p>
            <a:pPr marL="0" indent="0">
              <a:buNone/>
            </a:pPr>
            <a:r>
              <a:rPr lang="en-US" dirty="0"/>
              <a:t>In his stone seat to seaward – tear on tear</a:t>
            </a:r>
          </a:p>
          <a:p>
            <a:pPr marL="0" indent="0">
              <a:buNone/>
            </a:pPr>
            <a:r>
              <a:rPr lang="en-US" dirty="0"/>
              <a:t>Brimming his eyes.  The sweet days of his life time</a:t>
            </a:r>
          </a:p>
          <a:p>
            <a:pPr marL="0" indent="0">
              <a:buNone/>
            </a:pPr>
            <a:r>
              <a:rPr lang="en-US" dirty="0"/>
              <a:t>Were running out in anguish over his exile,</a:t>
            </a:r>
          </a:p>
          <a:p>
            <a:pPr marL="0" indent="0">
              <a:buNone/>
            </a:pPr>
            <a:r>
              <a:rPr lang="en-US" dirty="0"/>
              <a:t>For long ago the nymph had ceased to please.</a:t>
            </a:r>
          </a:p>
          <a:p>
            <a:pPr marL="0" indent="0">
              <a:buNone/>
            </a:pPr>
            <a:r>
              <a:rPr lang="en-US" dirty="0"/>
              <a:t>Though he fought shy of her and her desire,</a:t>
            </a:r>
          </a:p>
          <a:p>
            <a:pPr marL="0" indent="0">
              <a:buNone/>
            </a:pPr>
            <a:r>
              <a:rPr lang="en-US" dirty="0"/>
              <a:t>He lay with her each night, for she compelled him.</a:t>
            </a:r>
          </a:p>
          <a:p>
            <a:pPr marL="0" indent="0">
              <a:buNone/>
            </a:pPr>
            <a:r>
              <a:rPr lang="en-US" dirty="0"/>
              <a:t>But when day came he sat on the rocky shore</a:t>
            </a:r>
          </a:p>
          <a:p>
            <a:pPr marL="0" indent="0">
              <a:buNone/>
            </a:pPr>
            <a:r>
              <a:rPr lang="en-US" dirty="0"/>
              <a:t>And broke his own heart groaning, with eyes wet</a:t>
            </a:r>
          </a:p>
          <a:p>
            <a:pPr marL="0" indent="0">
              <a:buNone/>
            </a:pPr>
            <a:r>
              <a:rPr lang="en-US" dirty="0"/>
              <a:t>Scanning the bare horizon of the sea.</a:t>
            </a:r>
          </a:p>
          <a:p>
            <a:pPr marL="0" indent="0">
              <a:buNone/>
            </a:pPr>
            <a:r>
              <a:rPr lang="en-US" dirty="0"/>
              <a:t>5. 157-166</a:t>
            </a:r>
          </a:p>
        </p:txBody>
      </p:sp>
      <p:pic>
        <p:nvPicPr>
          <p:cNvPr id="22530" name="Picture 2" descr="Max Beckmann, 1943." title="Odysseus and Calyps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43000"/>
            <a:ext cx="289575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354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at sea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4648200" cy="3886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 great wave drove at him with toppling crest</a:t>
            </a:r>
          </a:p>
          <a:p>
            <a:pPr marL="0" indent="0">
              <a:buNone/>
            </a:pPr>
            <a:r>
              <a:rPr lang="en-US" dirty="0"/>
              <a:t>Spinning him round in one tremendous blow,</a:t>
            </a:r>
          </a:p>
          <a:p>
            <a:pPr marL="0" indent="0">
              <a:buNone/>
            </a:pPr>
            <a:r>
              <a:rPr lang="en-US" dirty="0"/>
              <a:t>And he went plunging overboard, the oar-haft</a:t>
            </a:r>
          </a:p>
          <a:p>
            <a:pPr marL="0" indent="0">
              <a:buNone/>
            </a:pPr>
            <a:r>
              <a:rPr lang="en-US" dirty="0"/>
              <a:t>Wrenched from his grip. …</a:t>
            </a:r>
          </a:p>
          <a:p>
            <a:pPr marL="0" indent="0">
              <a:buNone/>
            </a:pPr>
            <a:r>
              <a:rPr lang="en-US" dirty="0"/>
              <a:t>But </a:t>
            </a:r>
            <a:r>
              <a:rPr lang="en-US" dirty="0" err="1"/>
              <a:t>Ino</a:t>
            </a:r>
            <a:r>
              <a:rPr lang="en-US" dirty="0"/>
              <a:t> saw him, </a:t>
            </a:r>
            <a:r>
              <a:rPr lang="en-US" dirty="0" err="1"/>
              <a:t>Ino</a:t>
            </a:r>
            <a:r>
              <a:rPr lang="en-US" dirty="0"/>
              <a:t>, </a:t>
            </a:r>
            <a:r>
              <a:rPr lang="en-US" dirty="0" err="1"/>
              <a:t>Kadmos</a:t>
            </a:r>
            <a:r>
              <a:rPr lang="en-US" dirty="0"/>
              <a:t>’ daughter,</a:t>
            </a:r>
          </a:p>
          <a:p>
            <a:pPr marL="0" indent="0">
              <a:buNone/>
            </a:pPr>
            <a:r>
              <a:rPr lang="en-US" dirty="0"/>
              <a:t>Slim-legged, lovely, once an earthling girl,</a:t>
            </a:r>
          </a:p>
          <a:p>
            <a:pPr marL="0" indent="0">
              <a:buNone/>
            </a:pPr>
            <a:r>
              <a:rPr lang="en-US" dirty="0"/>
              <a:t>Now in the seas a nereid, Leukothea….</a:t>
            </a:r>
          </a:p>
          <a:p>
            <a:pPr marL="0" indent="0">
              <a:buNone/>
            </a:pPr>
            <a:r>
              <a:rPr lang="en-US" dirty="0"/>
              <a:t>“Here: make my veil your sash; it is not mortal;</a:t>
            </a:r>
          </a:p>
          <a:p>
            <a:pPr marL="0" indent="0">
              <a:buNone/>
            </a:pPr>
            <a:r>
              <a:rPr lang="en-US" dirty="0"/>
              <a:t>You cannot, now, be drowned or suffer harm.</a:t>
            </a:r>
          </a:p>
          <a:p>
            <a:pPr marL="0" indent="0">
              <a:buNone/>
            </a:pPr>
            <a:r>
              <a:rPr lang="en-US" dirty="0"/>
              <a:t>5. 324-360</a:t>
            </a:r>
          </a:p>
        </p:txBody>
      </p:sp>
      <p:pic>
        <p:nvPicPr>
          <p:cNvPr id="23554" name="Picture 2" descr="Boetian black-figure pottery skyphos (wine-cup), found at Thebes, 4th century BC, Odysseus at sea on a raft of amphoras, Ashmolean Museum" title="Odysseus on his 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52600"/>
            <a:ext cx="366370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024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at Sea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8200"/>
            <a:ext cx="3581400" cy="3886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NOSTOS</a:t>
            </a:r>
            <a:r>
              <a:rPr lang="en-US" dirty="0"/>
              <a:t>: Literally return home, </a:t>
            </a:r>
          </a:p>
          <a:p>
            <a:pPr marL="0" indent="0">
              <a:buNone/>
            </a:pPr>
            <a:r>
              <a:rPr lang="en-US" dirty="0"/>
              <a:t>Mystically also return to </a:t>
            </a:r>
            <a:r>
              <a:rPr lang="en-US" dirty="0" smtClean="0"/>
              <a:t>life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Ino</a:t>
            </a:r>
            <a:r>
              <a:rPr lang="en-US" dirty="0"/>
              <a:t>: sister of Semele,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dirty="0"/>
              <a:t>the royal house of Thebes</a:t>
            </a:r>
          </a:p>
          <a:p>
            <a:pPr marL="0" indent="0">
              <a:buNone/>
            </a:pPr>
            <a:r>
              <a:rPr lang="en-US" dirty="0"/>
              <a:t>Raises Dionysus after his mother's death</a:t>
            </a:r>
          </a:p>
          <a:p>
            <a:pPr marL="0" indent="0">
              <a:buNone/>
            </a:pPr>
            <a:r>
              <a:rPr lang="en-US" dirty="0"/>
              <a:t>Punished by Hera -- her husband </a:t>
            </a:r>
            <a:r>
              <a:rPr lang="en-US" dirty="0" err="1"/>
              <a:t>Athamas</a:t>
            </a:r>
            <a:r>
              <a:rPr lang="en-US" dirty="0"/>
              <a:t> goes mad</a:t>
            </a:r>
          </a:p>
          <a:p>
            <a:pPr marL="0" indent="0">
              <a:buNone/>
            </a:pPr>
            <a:r>
              <a:rPr lang="en-US" dirty="0"/>
              <a:t>She escapes into the sea,</a:t>
            </a:r>
          </a:p>
          <a:p>
            <a:pPr marL="0" indent="0">
              <a:buNone/>
            </a:pPr>
            <a:r>
              <a:rPr lang="en-US" dirty="0"/>
              <a:t>Becomes the sea-goddess Leukothea </a:t>
            </a:r>
          </a:p>
          <a:p>
            <a:pPr marL="0" indent="0">
              <a:buNone/>
            </a:pPr>
            <a:r>
              <a:rPr lang="en-US" dirty="0"/>
              <a:t>(The White Goddess)</a:t>
            </a:r>
          </a:p>
        </p:txBody>
      </p:sp>
      <p:pic>
        <p:nvPicPr>
          <p:cNvPr id="24578" name="Picture 2" descr="Roman mosaic 4c AD." title="Leucothea and her son Palaem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447800"/>
            <a:ext cx="4443412" cy="3127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46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4. Who rescues Odysseus after he survives this storm at sea?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Nausicaa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smtClean="0"/>
              <a:t>Calypso</a:t>
            </a:r>
          </a:p>
          <a:p>
            <a:pPr marL="457200" indent="-457200">
              <a:buAutoNum type="alphaLcPeriod"/>
            </a:pPr>
            <a:r>
              <a:rPr lang="en-US" dirty="0" smtClean="0"/>
              <a:t>Circe</a:t>
            </a:r>
          </a:p>
          <a:p>
            <a:pPr marL="457200" indent="-457200">
              <a:buAutoNum type="alphaLcPeriod"/>
            </a:pPr>
            <a:r>
              <a:rPr lang="en-US" dirty="0" smtClean="0"/>
              <a:t>Penelope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50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At the beginning of the Odyssey, how long has Odysseus been away from home?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Six months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Ten years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Seventeen years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Twenty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8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Nausicaa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562600" cy="3886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 this form grey-eyed Athena said to her:</a:t>
            </a:r>
          </a:p>
          <a:p>
            <a:pPr marL="0" indent="0">
              <a:buNone/>
            </a:pPr>
            <a:r>
              <a:rPr lang="en-US" sz="2000" dirty="0"/>
              <a:t>“How so remiss, and yet they mother’s daughter?</a:t>
            </a:r>
          </a:p>
          <a:p>
            <a:pPr marL="0" indent="0">
              <a:buNone/>
            </a:pPr>
            <a:r>
              <a:rPr lang="en-US" sz="2000" dirty="0"/>
              <a:t>Leaving thy clothes uncared for, </a:t>
            </a:r>
            <a:r>
              <a:rPr lang="en-US" sz="2000" dirty="0" err="1"/>
              <a:t>Nausikaa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When soon thou must have store of marriage linen,</a:t>
            </a:r>
          </a:p>
          <a:p>
            <a:pPr marL="0" indent="0">
              <a:buNone/>
            </a:pPr>
            <a:r>
              <a:rPr lang="en-US" sz="2000" dirty="0"/>
              <a:t>And put thy minstrelsy in marriage dress!...</a:t>
            </a:r>
          </a:p>
          <a:p>
            <a:pPr marL="0" indent="0">
              <a:buNone/>
            </a:pPr>
            <a:r>
              <a:rPr lang="en-US" sz="2000" dirty="0"/>
              <a:t>Go beg thy sovereign father, even at dawn,</a:t>
            </a:r>
          </a:p>
          <a:p>
            <a:pPr marL="0" indent="0">
              <a:buNone/>
            </a:pPr>
            <a:r>
              <a:rPr lang="en-US" sz="2000" dirty="0"/>
              <a:t>To have the mule cart and the mules brought round</a:t>
            </a:r>
          </a:p>
          <a:p>
            <a:pPr marL="0" indent="0">
              <a:buNone/>
            </a:pPr>
            <a:r>
              <a:rPr lang="en-US" sz="2000" dirty="0"/>
              <a:t>To take thy body-linen, gowns and mantles.</a:t>
            </a:r>
          </a:p>
          <a:p>
            <a:pPr marL="0" indent="0">
              <a:buNone/>
            </a:pPr>
            <a:r>
              <a:rPr lang="en-US" sz="2000" dirty="0"/>
              <a:t>6.30-44</a:t>
            </a:r>
          </a:p>
        </p:txBody>
      </p:sp>
      <p:pic>
        <p:nvPicPr>
          <p:cNvPr id="25602" name="Picture 2" descr="1984 Japanese animation film" title="Poster for Nausicaa Daughter of the Valley of the Wi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57200"/>
            <a:ext cx="1951067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 descr="Frederic Leighton, 1878." title="Nausicaa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386" y="3352800"/>
            <a:ext cx="121429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24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Maidens bathing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4953000" cy="3886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All being drubbed, all blemish rinsed away,</a:t>
            </a:r>
          </a:p>
          <a:p>
            <a:pPr marL="0" indent="0">
              <a:buNone/>
            </a:pPr>
            <a:r>
              <a:rPr lang="en-US" sz="1800" dirty="0"/>
              <a:t>They spread them, piece by piece, along the beach</a:t>
            </a:r>
          </a:p>
          <a:p>
            <a:pPr marL="0" indent="0">
              <a:buNone/>
            </a:pPr>
            <a:r>
              <a:rPr lang="en-US" sz="1800" dirty="0"/>
              <a:t>Whose pebbles had been laundered by the sea;</a:t>
            </a:r>
          </a:p>
          <a:p>
            <a:pPr marL="0" indent="0">
              <a:buNone/>
            </a:pPr>
            <a:r>
              <a:rPr lang="en-US" sz="1800" dirty="0"/>
              <a:t>Then took a dip themselves, and, all anointed</a:t>
            </a:r>
          </a:p>
          <a:p>
            <a:pPr marL="0" indent="0">
              <a:buNone/>
            </a:pPr>
            <a:r>
              <a:rPr lang="en-US" sz="1800" dirty="0"/>
              <a:t>With golden oil, ate lunch beside the river</a:t>
            </a:r>
          </a:p>
          <a:p>
            <a:pPr marL="0" indent="0">
              <a:buNone/>
            </a:pPr>
            <a:r>
              <a:rPr lang="en-US" sz="1800" dirty="0"/>
              <a:t>While the bright burning sun dried out their linen.</a:t>
            </a:r>
          </a:p>
          <a:p>
            <a:pPr marL="0" indent="0">
              <a:buNone/>
            </a:pPr>
            <a:r>
              <a:rPr lang="en-US" sz="1800" dirty="0"/>
              <a:t>Princess and maids delighted in that </a:t>
            </a:r>
            <a:r>
              <a:rPr lang="en-US" sz="1800" dirty="0" smtClean="0"/>
              <a:t>feast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r>
              <a:rPr lang="en-US" sz="1800" dirty="0"/>
              <a:t>Then, putting off their veils,</a:t>
            </a:r>
          </a:p>
          <a:p>
            <a:pPr marL="0" indent="0">
              <a:buNone/>
            </a:pPr>
            <a:r>
              <a:rPr lang="en-US" sz="1800" dirty="0"/>
              <a:t>They ran and passed a ball to a rhythmic beat,</a:t>
            </a:r>
          </a:p>
          <a:p>
            <a:pPr marL="0" indent="0">
              <a:buNone/>
            </a:pPr>
            <a:r>
              <a:rPr lang="en-US" sz="1800" dirty="0" err="1"/>
              <a:t>Nausikaa</a:t>
            </a:r>
            <a:r>
              <a:rPr lang="en-US" sz="1800" dirty="0"/>
              <a:t> flashing first with her white arms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dirty="0" smtClean="0"/>
              <a:t>6.100-109</a:t>
            </a:r>
            <a:endParaRPr lang="en-US" sz="1800" dirty="0"/>
          </a:p>
        </p:txBody>
      </p:sp>
      <p:pic>
        <p:nvPicPr>
          <p:cNvPr id="26626" name="Picture 2" descr="William McGregor Paxton, 1937. &#10;Christie's, LotFinder: entry 3104096 (sale 9844, lot 127, Los Angeles, 7 November 2001)" title="Odysseus and Nausica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524000"/>
            <a:ext cx="307334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55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Odysseus reveals himself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4953000" cy="3886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He pushed aside the bushes, breaking off</a:t>
            </a:r>
          </a:p>
          <a:p>
            <a:pPr marL="0" indent="0">
              <a:buNone/>
            </a:pPr>
            <a:r>
              <a:rPr lang="en-US" dirty="0"/>
              <a:t>With his great hand a single branch of olive,</a:t>
            </a:r>
          </a:p>
          <a:p>
            <a:pPr marL="0" indent="0">
              <a:buNone/>
            </a:pPr>
            <a:r>
              <a:rPr lang="en-US" dirty="0"/>
              <a:t>Whose leaves might shield him in his nakedness;</a:t>
            </a:r>
          </a:p>
          <a:p>
            <a:pPr marL="0" indent="0">
              <a:buNone/>
            </a:pPr>
            <a:r>
              <a:rPr lang="en-US" dirty="0"/>
              <a:t>So came out rustling, like a mountain lion,</a:t>
            </a:r>
          </a:p>
          <a:p>
            <a:pPr marL="0" indent="0">
              <a:buNone/>
            </a:pPr>
            <a:r>
              <a:rPr lang="en-US" dirty="0"/>
              <a:t>Rain-drenched, wind-buffeted, but in his might at ease,</a:t>
            </a:r>
          </a:p>
          <a:p>
            <a:pPr marL="0" indent="0">
              <a:buNone/>
            </a:pPr>
            <a:r>
              <a:rPr lang="en-US" dirty="0"/>
              <a:t>With burning eyes – who prowls among the herds</a:t>
            </a:r>
          </a:p>
          <a:p>
            <a:pPr marL="0" indent="0">
              <a:buNone/>
            </a:pPr>
            <a:r>
              <a:rPr lang="en-US" dirty="0"/>
              <a:t>Or flocks, or after game, his hungry belly</a:t>
            </a:r>
          </a:p>
          <a:p>
            <a:pPr marL="0" indent="0">
              <a:buNone/>
            </a:pPr>
            <a:r>
              <a:rPr lang="en-US" dirty="0"/>
              <a:t>Taking him near stout homesteads for his prey.</a:t>
            </a:r>
          </a:p>
          <a:p>
            <a:pPr marL="0" indent="0">
              <a:buNone/>
            </a:pPr>
            <a:r>
              <a:rPr lang="en-US" dirty="0"/>
              <a:t>Odysseus had this look, in his rough skin</a:t>
            </a:r>
          </a:p>
          <a:p>
            <a:pPr marL="0" indent="0">
              <a:buNone/>
            </a:pPr>
            <a:r>
              <a:rPr lang="en-US" dirty="0"/>
              <a:t>Advancing on the girls with pretty braids;</a:t>
            </a:r>
          </a:p>
          <a:p>
            <a:pPr marL="0" indent="0">
              <a:buNone/>
            </a:pPr>
            <a:r>
              <a:rPr lang="en-US" dirty="0"/>
              <a:t>And he was driven on by hunger, too.</a:t>
            </a:r>
          </a:p>
          <a:p>
            <a:pPr marL="0" indent="0">
              <a:buNone/>
            </a:pPr>
            <a:r>
              <a:rPr lang="en-US" dirty="0"/>
              <a:t>Streaked with brine, and swollen, he terrified them,</a:t>
            </a:r>
          </a:p>
          <a:p>
            <a:pPr marL="0" indent="0">
              <a:buNone/>
            </a:pPr>
            <a:r>
              <a:rPr lang="en-US" dirty="0"/>
              <a:t>So that they fled, this way and that.</a:t>
            </a:r>
          </a:p>
          <a:p>
            <a:pPr marL="0" indent="0">
              <a:buNone/>
            </a:pPr>
            <a:r>
              <a:rPr lang="en-US" dirty="0"/>
              <a:t>6. 136-149</a:t>
            </a:r>
          </a:p>
        </p:txBody>
      </p:sp>
      <p:pic>
        <p:nvPicPr>
          <p:cNvPr id="27650" name="Picture 2" descr="Odysseus and Athena at the meeting with Nausicaa, Attic red-figured amphora from Vulci, 440 BC, Staatliche Antikensammlungen, Munich" title="Odysseus, Athena, Nausica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914400"/>
            <a:ext cx="2743200" cy="3997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57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Question: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5. Who holds Odysseus captive for seven years?</a:t>
            </a:r>
          </a:p>
          <a:p>
            <a:pPr marL="457200" indent="-457200">
              <a:buAutoNum type="alphaLcPeriod"/>
            </a:pPr>
            <a:r>
              <a:rPr lang="en-US" dirty="0" smtClean="0"/>
              <a:t>Penelope</a:t>
            </a:r>
          </a:p>
          <a:p>
            <a:pPr marL="457200" indent="-457200">
              <a:buAutoNum type="alphaLcPeriod"/>
            </a:pPr>
            <a:r>
              <a:rPr lang="en-US" dirty="0" smtClean="0"/>
              <a:t>Helen</a:t>
            </a:r>
          </a:p>
          <a:p>
            <a:pPr marL="457200" indent="-457200">
              <a:buAutoNum type="alphaLcPeriod"/>
            </a:pPr>
            <a:r>
              <a:rPr lang="en-US" dirty="0"/>
              <a:t>C</a:t>
            </a:r>
            <a:r>
              <a:rPr lang="en-US" dirty="0" smtClean="0"/>
              <a:t>alypso</a:t>
            </a:r>
          </a:p>
          <a:p>
            <a:pPr marL="457200" indent="-457200">
              <a:buAutoNum type="alphaLcPeriod"/>
            </a:pPr>
            <a:r>
              <a:rPr lang="en-US" dirty="0" smtClean="0"/>
              <a:t>Clytemnestra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Epic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Trojan War – the Epic Cycle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 err="1"/>
              <a:t>Cypria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/>
              <a:t>Iliad 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 err="1"/>
              <a:t>Aethiopis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/>
              <a:t>Little Iliad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 err="1"/>
              <a:t>Ilioupersis</a:t>
            </a:r>
            <a:r>
              <a:rPr lang="en-US" dirty="0"/>
              <a:t> (The Sack of Troy)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 err="1"/>
              <a:t>Nostoi</a:t>
            </a:r>
            <a:r>
              <a:rPr lang="en-US" dirty="0"/>
              <a:t> (The Returns Home)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/>
              <a:t>Odyssey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 err="1"/>
              <a:t>Telegony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4972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Nostoi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410200" cy="4495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Remember that </a:t>
            </a:r>
            <a:r>
              <a:rPr lang="en-US" dirty="0" err="1">
                <a:solidFill>
                  <a:srgbClr val="FF0000"/>
                </a:solidFill>
              </a:rPr>
              <a:t>nostos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 </a:t>
            </a:r>
            <a:r>
              <a:rPr lang="en-US" dirty="0" smtClean="0"/>
              <a:t>homecoming</a:t>
            </a:r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i="1" dirty="0" err="1" smtClean="0"/>
              <a:t>Nostoi</a:t>
            </a:r>
            <a:r>
              <a:rPr lang="en-US" i="1" dirty="0" smtClean="0"/>
              <a:t> </a:t>
            </a:r>
            <a:endParaRPr lang="en-US" i="1" dirty="0"/>
          </a:p>
          <a:p>
            <a:r>
              <a:rPr lang="en-US" dirty="0"/>
              <a:t>Diomedes and Nestor get home safely. </a:t>
            </a:r>
          </a:p>
          <a:p>
            <a:r>
              <a:rPr lang="en-US" dirty="0" err="1"/>
              <a:t>Menelaos</a:t>
            </a:r>
            <a:r>
              <a:rPr lang="en-US" dirty="0"/>
              <a:t> gets sidetracked to Egypt, but eventually returns. </a:t>
            </a:r>
          </a:p>
          <a:p>
            <a:r>
              <a:rPr lang="en-US" dirty="0" err="1"/>
              <a:t>Neoptolemos</a:t>
            </a:r>
            <a:r>
              <a:rPr lang="en-US" dirty="0"/>
              <a:t> (Achilles’ son) returns by land. </a:t>
            </a:r>
          </a:p>
          <a:p>
            <a:r>
              <a:rPr lang="en-US" dirty="0"/>
              <a:t>Agamemnon gets home, but is murdered by his wife Clytemnestra and her lover, Agamemnon’s cousin </a:t>
            </a:r>
            <a:r>
              <a:rPr lang="en-US" dirty="0" err="1"/>
              <a:t>Aegisthus</a:t>
            </a:r>
            <a:r>
              <a:rPr lang="en-US" dirty="0" smtClean="0"/>
              <a:t>.</a:t>
            </a:r>
          </a:p>
          <a:p>
            <a:r>
              <a:rPr lang="en-US" dirty="0" smtClean="0"/>
              <a:t>Note that </a:t>
            </a:r>
            <a:r>
              <a:rPr lang="en-US" i="1" dirty="0" smtClean="0"/>
              <a:t>being</a:t>
            </a:r>
            <a:r>
              <a:rPr lang="en-US" dirty="0" smtClean="0"/>
              <a:t> home is sometimes just as hard as </a:t>
            </a:r>
            <a:r>
              <a:rPr lang="en-US" i="1" dirty="0" smtClean="0"/>
              <a:t>getting</a:t>
            </a:r>
            <a:r>
              <a:rPr lang="en-US" dirty="0" smtClean="0"/>
              <a:t> home</a:t>
            </a:r>
            <a:endParaRPr lang="en-US" dirty="0"/>
          </a:p>
        </p:txBody>
      </p:sp>
      <p:pic>
        <p:nvPicPr>
          <p:cNvPr id="1026" name="Picture 2" descr=" Attic red-figure crater, ca. 450–440 BC, found in Gnathia (now Egnazia, Italy). Louvre G424" title="Menelaus reclaims Helen, while Aphrodite (right) looks 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27" y="1600201"/>
            <a:ext cx="2563322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1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Odyssey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029200" cy="3886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The Odyssey is </a:t>
            </a:r>
            <a:r>
              <a:rPr lang="en-US" dirty="0" smtClean="0"/>
              <a:t>extreme </a:t>
            </a:r>
            <a:r>
              <a:rPr lang="en-US" i="1" dirty="0" err="1" smtClean="0"/>
              <a:t>nostos</a:t>
            </a:r>
            <a:r>
              <a:rPr lang="en-US" i="1" dirty="0" smtClean="0"/>
              <a:t>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last, longest,  (ten years) most difficult and most famous </a:t>
            </a:r>
            <a:r>
              <a:rPr lang="en-US" dirty="0" smtClean="0"/>
              <a:t>of </a:t>
            </a:r>
            <a:r>
              <a:rPr lang="en-US" dirty="0"/>
              <a:t>all the </a:t>
            </a:r>
            <a:r>
              <a:rPr lang="en-US" dirty="0" smtClean="0"/>
              <a:t>homecomings, that </a:t>
            </a:r>
            <a:r>
              <a:rPr lang="en-US" dirty="0"/>
              <a:t>of Odysseus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Odysseus is an anti-</a:t>
            </a:r>
            <a:r>
              <a:rPr lang="en-US" dirty="0" err="1"/>
              <a:t>Akhilleus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Akhilleus</a:t>
            </a:r>
            <a:r>
              <a:rPr lang="en-US" dirty="0"/>
              <a:t> is the hero of </a:t>
            </a:r>
            <a:r>
              <a:rPr lang="en-US" dirty="0" err="1">
                <a:solidFill>
                  <a:srgbClr val="FF0000"/>
                </a:solidFill>
              </a:rPr>
              <a:t>biê</a:t>
            </a:r>
            <a:r>
              <a:rPr lang="en-US" dirty="0"/>
              <a:t>, or strength</a:t>
            </a:r>
          </a:p>
          <a:p>
            <a:pPr marL="0" indent="0">
              <a:buNone/>
            </a:pPr>
            <a:r>
              <a:rPr lang="en-US" dirty="0"/>
              <a:t>Odysseus is the hero of </a:t>
            </a:r>
            <a:r>
              <a:rPr lang="en-US" dirty="0" err="1">
                <a:solidFill>
                  <a:srgbClr val="FF0000"/>
                </a:solidFill>
              </a:rPr>
              <a:t>mêtis</a:t>
            </a:r>
            <a:r>
              <a:rPr lang="en-US" dirty="0"/>
              <a:t>, or cunning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Akhilleus</a:t>
            </a:r>
            <a:r>
              <a:rPr lang="en-US" dirty="0"/>
              <a:t> must choose between </a:t>
            </a:r>
            <a:r>
              <a:rPr lang="en-US" dirty="0" err="1"/>
              <a:t>kleos</a:t>
            </a:r>
            <a:r>
              <a:rPr lang="en-US" dirty="0"/>
              <a:t> and </a:t>
            </a:r>
            <a:r>
              <a:rPr lang="en-US" dirty="0" err="1" smtClean="0"/>
              <a:t>nostos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Odysseus, his </a:t>
            </a:r>
            <a:r>
              <a:rPr lang="en-US" dirty="0" err="1"/>
              <a:t>kleos</a:t>
            </a:r>
            <a:r>
              <a:rPr lang="en-US" dirty="0"/>
              <a:t> IS his </a:t>
            </a:r>
            <a:r>
              <a:rPr lang="en-US" dirty="0" err="1"/>
              <a:t>nostos</a:t>
            </a:r>
            <a:r>
              <a:rPr lang="en-US" dirty="0"/>
              <a:t>.</a:t>
            </a:r>
          </a:p>
        </p:txBody>
      </p:sp>
      <p:pic>
        <p:nvPicPr>
          <p:cNvPr id="2050" name="Picture 2" descr="Side B from an Attic red-figure pelike by the Tyszkiewicz Painter, ca. 480 BC. From Cerveteri. Stored in the Museo Nazionale Etrusco of the Villa Giulia." title="Odysseus and Achilles (seate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050" y="1295400"/>
            <a:ext cx="29718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82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Telegony</a:t>
            </a:r>
            <a:endParaRPr lang="en-US" i="1" dirty="0"/>
          </a:p>
        </p:txBody>
      </p:sp>
      <p:pic>
        <p:nvPicPr>
          <p:cNvPr id="3075" name="Picture 3" descr="From The Romance of Troy by Benoît de Sainte-Maure. c. 1530s." title="Odysseus kills Telegonu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914400"/>
            <a:ext cx="3218688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600" y="17526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Stay tuned!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2027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Epic Cycle (condensed)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4114800" cy="3886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As the Homeric tradition evolves, the minor poems disappear, and we’re left with the </a:t>
            </a:r>
            <a:r>
              <a:rPr lang="en-US" i="1" dirty="0"/>
              <a:t>Iliad</a:t>
            </a:r>
            <a:r>
              <a:rPr lang="en-US" dirty="0"/>
              <a:t> and </a:t>
            </a:r>
            <a:r>
              <a:rPr lang="en-US" i="1" dirty="0"/>
              <a:t>Odyssey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Previously, we saw how the </a:t>
            </a:r>
            <a:r>
              <a:rPr lang="en-US" i="1" dirty="0"/>
              <a:t>Iliad</a:t>
            </a:r>
            <a:r>
              <a:rPr lang="en-US" dirty="0"/>
              <a:t> incorporates elements of the earlier sections of the Trojan War, and foreshadowed the death of </a:t>
            </a:r>
            <a:r>
              <a:rPr lang="en-US" dirty="0" err="1"/>
              <a:t>Akhilleus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/>
              <a:t>Odyssey</a:t>
            </a:r>
            <a:r>
              <a:rPr lang="en-US" dirty="0"/>
              <a:t> will look back on the death of </a:t>
            </a:r>
            <a:r>
              <a:rPr lang="en-US" dirty="0" err="1"/>
              <a:t>Akhilleus</a:t>
            </a:r>
            <a:r>
              <a:rPr lang="en-US" dirty="0"/>
              <a:t> and the fall of Troy, and will also incorporate the </a:t>
            </a:r>
            <a:r>
              <a:rPr lang="en-US" i="1" dirty="0" err="1"/>
              <a:t>nostoi</a:t>
            </a:r>
            <a:r>
              <a:rPr lang="en-US" dirty="0"/>
              <a:t> of the other Greek heroes</a:t>
            </a:r>
          </a:p>
        </p:txBody>
      </p:sp>
      <p:pic>
        <p:nvPicPr>
          <p:cNvPr id="4098" name="Picture 2" descr="Louvre CA7124.Side A from a Campanian (Capouan?) red-figure bell-krater, ca. 330 BC." title="the slaughter of the suito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24000"/>
            <a:ext cx="340876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80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Muse Invoked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Sing in me, Muse, and through me tell the story</a:t>
            </a:r>
          </a:p>
          <a:p>
            <a:pPr marL="0" indent="0">
              <a:buNone/>
            </a:pPr>
            <a:r>
              <a:rPr lang="en-US" dirty="0"/>
              <a:t>Of that man </a:t>
            </a:r>
            <a:r>
              <a:rPr lang="en-US" dirty="0">
                <a:solidFill>
                  <a:srgbClr val="FF0000"/>
                </a:solidFill>
              </a:rPr>
              <a:t>skilled in all ways of contending</a:t>
            </a:r>
            <a:r>
              <a:rPr lang="en-US" dirty="0" smtClean="0"/>
              <a:t>, [</a:t>
            </a:r>
            <a:r>
              <a:rPr lang="en-US" i="1" dirty="0" err="1" smtClean="0">
                <a:solidFill>
                  <a:srgbClr val="FF0000"/>
                </a:solidFill>
              </a:rPr>
              <a:t>polutropos</a:t>
            </a:r>
            <a:r>
              <a:rPr lang="en-US" dirty="0" smtClean="0">
                <a:solidFill>
                  <a:schemeClr val="tx1"/>
                </a:solidFill>
              </a:rPr>
              <a:t>]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/>
              <a:t>The wanderer, harried for years on end,</a:t>
            </a:r>
          </a:p>
          <a:p>
            <a:pPr marL="0" indent="0">
              <a:buNone/>
            </a:pPr>
            <a:r>
              <a:rPr lang="en-US" dirty="0"/>
              <a:t>After he plundered the stronghold</a:t>
            </a:r>
          </a:p>
          <a:p>
            <a:pPr marL="0" indent="0">
              <a:buNone/>
            </a:pPr>
            <a:r>
              <a:rPr lang="en-US" dirty="0"/>
              <a:t>On the proud heights of Troy. He saw the townlands</a:t>
            </a:r>
          </a:p>
          <a:p>
            <a:pPr marL="0" indent="0">
              <a:buNone/>
            </a:pPr>
            <a:r>
              <a:rPr lang="en-US" dirty="0"/>
              <a:t>And learned the minds of many distant men,</a:t>
            </a:r>
          </a:p>
          <a:p>
            <a:pPr marL="0" indent="0">
              <a:buNone/>
            </a:pPr>
            <a:r>
              <a:rPr lang="en-US" dirty="0"/>
              <a:t>And weathered many bitter nights and days</a:t>
            </a:r>
          </a:p>
          <a:p>
            <a:pPr marL="0" indent="0">
              <a:buNone/>
            </a:pPr>
            <a:r>
              <a:rPr lang="en-US" dirty="0"/>
              <a:t>In his deep heart at sea, while he fought only</a:t>
            </a:r>
          </a:p>
          <a:p>
            <a:pPr marL="0" indent="0">
              <a:buNone/>
            </a:pPr>
            <a:r>
              <a:rPr lang="en-US" dirty="0"/>
              <a:t>To save his life, to bring his shipmates home.</a:t>
            </a:r>
          </a:p>
          <a:p>
            <a:pPr marL="0" indent="0">
              <a:buNone/>
            </a:pPr>
            <a:r>
              <a:rPr lang="en-US" dirty="0"/>
              <a:t>Odyssey 1.1-9</a:t>
            </a:r>
          </a:p>
        </p:txBody>
      </p:sp>
      <p:pic>
        <p:nvPicPr>
          <p:cNvPr id="5122" name="Picture 2" descr="Side A from a Lucanian red-figured calyx-krater, 4th century BC. Dolon Painter. Cabinet des Medailles, Paris." title="Odysseus (with Teiresia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590800"/>
            <a:ext cx="2047321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8&quot; unique_id=&quot;10932&quot;&gt;&lt;/object&gt;&lt;object type=&quot;2&quot; unique_id=&quot;10933&quot;&gt;&lt;object type=&quot;3&quot; unique_id=&quot;10934&quot;&gt;&lt;property id=&quot;20148&quot; value=&quot;5&quot;/&gt;&lt;property id=&quot;20300&quot; value=&quot;Slide 1 - &amp;quot;CLAS 220 Introduction to Classical Mythology&amp;quot;&quot;/&gt;&lt;property id=&quot;20307&quot; value=&quot;257&quot;/&gt;&lt;/object&gt;&lt;object type=&quot;3&quot; unique_id=&quot;10976&quot;&gt;&lt;property id=&quot;20148&quot; value=&quot;5&quot;/&gt;&lt;property id=&quot;20300&quot; value=&quot;Slide 2 - &amp;quot;Quiz Question&amp;quot;&quot;/&gt;&lt;property id=&quot;20307&quot; value=&quot;259&quot;/&gt;&lt;/object&gt;&lt;object type=&quot;3&quot; unique_id=&quot;10977&quot;&gt;&lt;property id=&quot;20148&quot; value=&quot;5&quot;/&gt;&lt;property id=&quot;20300&quot; value=&quot;Slide 3 - &amp;quot;Quiz Question&amp;quot;&quot;/&gt;&lt;property id=&quot;20307&quot; value=&quot;260&quot;/&gt;&lt;/object&gt;&lt;object type=&quot;3&quot; unique_id=&quot;11014&quot;&gt;&lt;property id=&quot;20148&quot; value=&quot;5&quot;/&gt;&lt;property id=&quot;20300&quot; value=&quot;Slide 4 - &amp;quot;The Epic Cycle&amp;quot;&quot;/&gt;&lt;property id=&quot;20307&quot; value=&quot;261&quot;/&gt;&lt;/object&gt;&lt;object type=&quot;3&quot; unique_id=&quot;11015&quot;&gt;&lt;property id=&quot;20148&quot; value=&quot;5&quot;/&gt;&lt;property id=&quot;20300&quot; value=&quot;Slide 5 - &amp;quot;Nostoi&amp;quot;&quot;/&gt;&lt;property id=&quot;20307&quot; value=&quot;262&quot;/&gt;&lt;/object&gt;&lt;object type=&quot;3&quot; unique_id=&quot;11016&quot;&gt;&lt;property id=&quot;20148&quot; value=&quot;5&quot;/&gt;&lt;property id=&quot;20300&quot; value=&quot;Slide 6 - &amp;quot;Odyssey&amp;quot;&quot;/&gt;&lt;property id=&quot;20307&quot; value=&quot;263&quot;/&gt;&lt;/object&gt;&lt;object type=&quot;3&quot; unique_id=&quot;11017&quot;&gt;&lt;property id=&quot;20148&quot; value=&quot;5&quot;/&gt;&lt;property id=&quot;20300&quot; value=&quot;Slide 7 - &amp;quot;Telegony&amp;quot;&quot;/&gt;&lt;property id=&quot;20307&quot; value=&quot;264&quot;/&gt;&lt;/object&gt;&lt;object type=&quot;3&quot; unique_id=&quot;11140&quot;&gt;&lt;property id=&quot;20148&quot; value=&quot;5&quot;/&gt;&lt;property id=&quot;20300&quot; value=&quot;Slide 8 - &amp;quot;The Epic Cycle (condensed)&amp;quot;&quot;/&gt;&lt;property id=&quot;20307&quot; value=&quot;265&quot;/&gt;&lt;/object&gt;&lt;object type=&quot;3&quot; unique_id=&quot;11141&quot;&gt;&lt;property id=&quot;20148&quot; value=&quot;5&quot;/&gt;&lt;property id=&quot;20300&quot; value=&quot;Slide 9 - &amp;quot;The Muse Invoked&amp;quot;&quot;/&gt;&lt;property id=&quot;20307&quot; value=&quot;266&quot;/&gt;&lt;/object&gt;&lt;object type=&quot;3&quot; unique_id=&quot;11142&quot;&gt;&lt;property id=&quot;20148&quot; value=&quot;5&quot;/&gt;&lt;property id=&quot;20300&quot; value=&quot;Slide 10 - &amp;quot;Odysseus in the Iliad&amp;quot;&quot;/&gt;&lt;property id=&quot;20307&quot; value=&quot;267&quot;/&gt;&lt;/object&gt;&lt;object type=&quot;3&quot; unique_id=&quot;11143&quot;&gt;&lt;property id=&quot;20148&quot; value=&quot;5&quot;/&gt;&lt;property id=&quot;20300&quot; value=&quot;Slide 11 - &amp;quot;The story so far…&amp;quot;&quot;/&gt;&lt;property id=&quot;20307&quot; value=&quot;268&quot;/&gt;&lt;/object&gt;&lt;object type=&quot;3&quot; unique_id=&quot;11144&quot;&gt;&lt;property id=&quot;20148&quot; value=&quot;5&quot;/&gt;&lt;property id=&quot;20300&quot; value=&quot;Slide 12 - &amp;quot;The Telemachy&amp;quot;&quot;/&gt;&lt;property id=&quot;20307&quot; value=&quot;269&quot;/&gt;&lt;/object&gt;&lt;object type=&quot;3&quot; unique_id=&quot;11145&quot;&gt;&lt;property id=&quot;20148&quot; value=&quot;5&quot;/&gt;&lt;property id=&quot;20300&quot; value=&quot;Slide 13 - &amp;quot;“That Bitter Song”&amp;quot;&quot;/&gt;&lt;property id=&quot;20307&quot; value=&quot;270&quot;/&gt;&lt;/object&gt;&lt;object type=&quot;3&quot; unique_id=&quot;11146&quot;&gt;&lt;property id=&quot;20148&quot; value=&quot;5&quot;/&gt;&lt;property id=&quot;20300&quot; value=&quot;Slide 14 - &amp;quot;Telemachus’ response&amp;quot;&quot;/&gt;&lt;property id=&quot;20307&quot; value=&quot;271&quot;/&gt;&lt;/object&gt;&lt;object type=&quot;3&quot; unique_id=&quot;11147&quot;&gt;&lt;property id=&quot;20148&quot; value=&quot;5&quot;/&gt;&lt;property id=&quot;20300&quot; value=&quot;Slide 15 - &amp;quot;The ear of the beholder&amp;quot;&quot;/&gt;&lt;property id=&quot;20307&quot; value=&quot;272&quot;/&gt;&lt;/object&gt;&lt;object type=&quot;3&quot; unique_id=&quot;11268&quot;&gt;&lt;property id=&quot;20148&quot; value=&quot;5&quot;/&gt;&lt;property id=&quot;20300&quot; value=&quot;Slide 16 - &amp;quot;Assembly on Ithaka&amp;quot;&quot;/&gt;&lt;property id=&quot;20307&quot; value=&quot;275&quot;/&gt;&lt;/object&gt;&lt;object type=&quot;3&quot; unique_id=&quot;11269&quot;&gt;&lt;property id=&quot;20148&quot; value=&quot;5&quot;/&gt;&lt;property id=&quot;20300&quot; value=&quot;Slide 17 - &amp;quot;Assembly on Ithaka&amp;quot;&quot;/&gt;&lt;property id=&quot;20307&quot; value=&quot;276&quot;/&gt;&lt;/object&gt;&lt;object type=&quot;3&quot; unique_id=&quot;11270&quot;&gt;&lt;property id=&quot;20148&quot; value=&quot;5&quot;/&gt;&lt;property id=&quot;20300&quot; value=&quot;Slide 19 - &amp;quot;Telemachus at Pylos&amp;quot;&quot;/&gt;&lt;property id=&quot;20307&quot; value=&quot;277&quot;/&gt;&lt;/object&gt;&lt;object type=&quot;3&quot; unique_id=&quot;11271&quot;&gt;&lt;property id=&quot;20148&quot; value=&quot;5&quot;/&gt;&lt;property id=&quot;20300&quot; value=&quot;Slide 20 - &amp;quot;Menelaus and Helen  Recognize Telemachus&amp;quot;&quot;/&gt;&lt;property id=&quot;20307&quot; value=&quot;278&quot;/&gt;&lt;/object&gt;&lt;object type=&quot;3&quot; unique_id=&quot;11464&quot;&gt;&lt;property id=&quot;20148&quot; value=&quot;5&quot;/&gt;&lt;property id=&quot;20300&quot; value=&quot;Slide 21 - &amp;quot;Helen Drugs Everyone&amp;quot;&quot;/&gt;&lt;property id=&quot;20307&quot; value=&quot;279&quot;/&gt;&lt;/object&gt;&lt;object type=&quot;3&quot; unique_id=&quot;11465&quot;&gt;&lt;property id=&quot;20148&quot; value=&quot;5&quot;/&gt;&lt;property id=&quot;20300&quot; value=&quot;Slide 22 - &amp;quot;Menelaus wrestles with Proteus&amp;quot;&quot;/&gt;&lt;property id=&quot;20307&quot; value=&quot;280&quot;/&gt;&lt;/object&gt;&lt;object type=&quot;3&quot; unique_id=&quot;11466&quot;&gt;&lt;property id=&quot;20148&quot; value=&quot;5&quot;/&gt;&lt;property id=&quot;20300&quot; value=&quot;Slide 23 - &amp;quot;One left at sea&amp;quot;&quot;/&gt;&lt;property id=&quot;20307&quot; value=&quot;282&quot;/&gt;&lt;/object&gt;&lt;object type=&quot;3&quot; unique_id=&quot;11467&quot;&gt;&lt;property id=&quot;20148&quot; value=&quot;5&quot;/&gt;&lt;property id=&quot;20300&quot; value=&quot;Slide 24 - &amp;quot;Meanwhile….&amp;quot;&quot;/&gt;&lt;property id=&quot;20307&quot; value=&quot;281&quot;/&gt;&lt;/object&gt;&lt;object type=&quot;3&quot; unique_id=&quot;11804&quot;&gt;&lt;property id=&quot;20148&quot; value=&quot;5&quot;/&gt;&lt;property id=&quot;20300&quot; value=&quot;Slide 18 - &amp;quot;Quiz Question&amp;quot;&quot;/&gt;&lt;property id=&quot;20307&quot; value=&quot;292&quot;/&gt;&lt;/object&gt;&lt;object type=&quot;3&quot; unique_id=&quot;11805&quot;&gt;&lt;property id=&quot;20148&quot; value=&quot;5&quot;/&gt;&lt;property id=&quot;20300&quot; value=&quot;Slide 25 - &amp;quot;A divine double standard&amp;quot;&quot;/&gt;&lt;property id=&quot;20307&quot; value=&quot;283&quot;/&gt;&lt;/object&gt;&lt;object type=&quot;3&quot; unique_id=&quot;11806&quot;&gt;&lt;property id=&quot;20148&quot; value=&quot;5&quot;/&gt;&lt;property id=&quot;20300&quot; value=&quot;Slide 26 - &amp;quot;We meet Odysseus&amp;quot;&quot;/&gt;&lt;property id=&quot;20307&quot; value=&quot;284&quot;/&gt;&lt;/object&gt;&lt;object type=&quot;3&quot; unique_id=&quot;11807&quot;&gt;&lt;property id=&quot;20148&quot; value=&quot;5&quot;/&gt;&lt;property id=&quot;20300&quot; value=&quot;Slide 27 - &amp;quot;Storm at sea&amp;quot;&quot;/&gt;&lt;property id=&quot;20307&quot; value=&quot;285&quot;/&gt;&lt;/object&gt;&lt;object type=&quot;3&quot; unique_id=&quot;11808&quot;&gt;&lt;property id=&quot;20148&quot; value=&quot;5&quot;/&gt;&lt;property id=&quot;20300&quot; value=&quot;Slide 28 - &amp;quot;Storm at Sea&amp;quot;&quot;/&gt;&lt;property id=&quot;20307&quot; value=&quot;286&quot;/&gt;&lt;/object&gt;&lt;object type=&quot;3&quot; unique_id=&quot;11809&quot;&gt;&lt;property id=&quot;20148&quot; value=&quot;5&quot;/&gt;&lt;property id=&quot;20300&quot; value=&quot;Slide 29 - &amp;quot;Quiz Question&amp;quot;&quot;/&gt;&lt;property id=&quot;20307&quot; value=&quot;291&quot;/&gt;&lt;/object&gt;&lt;object type=&quot;3&quot; unique_id=&quot;11810&quot;&gt;&lt;property id=&quot;20148&quot; value=&quot;5&quot;/&gt;&lt;property id=&quot;20300&quot; value=&quot;Slide 30 - &amp;quot;Nausicaa&amp;quot;&quot;/&gt;&lt;property id=&quot;20307&quot; value=&quot;288&quot;/&gt;&lt;/object&gt;&lt;object type=&quot;3&quot; unique_id=&quot;11811&quot;&gt;&lt;property id=&quot;20148&quot; value=&quot;5&quot;/&gt;&lt;property id=&quot;20300&quot; value=&quot;Slide 31 - &amp;quot;Maidens bathing&amp;quot;&quot;/&gt;&lt;property id=&quot;20307&quot; value=&quot;287&quot;/&gt;&lt;/object&gt;&lt;object type=&quot;3&quot; unique_id=&quot;11812&quot;&gt;&lt;property id=&quot;20148&quot; value=&quot;5&quot;/&gt;&lt;property id=&quot;20300&quot; value=&quot;Slide 32 - &amp;quot;Odysseus reveals himself&amp;quot;&quot;/&gt;&lt;property id=&quot;20307&quot; value=&quot;290&quot;/&gt;&lt;/object&gt;&lt;object type=&quot;3&quot; unique_id=&quot;11813&quot;&gt;&lt;property id=&quot;20148&quot; value=&quot;5&quot;/&gt;&lt;property id=&quot;20300&quot; value=&quot;Slide 33 - &amp;quot;Quiz Question: &amp;quot;&quot;/&gt;&lt;property id=&quot;20307&quot; value=&quot;289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4D000B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</TotalTime>
  <Words>2243</Words>
  <Application>Microsoft Office PowerPoint</Application>
  <PresentationFormat>On-screen Show (4:3)</PresentationFormat>
  <Paragraphs>304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Impact</vt:lpstr>
      <vt:lpstr>Times New Roman</vt:lpstr>
      <vt:lpstr>Theme1</vt:lpstr>
      <vt:lpstr>CLAS 220 Introduction to Classical Mythology</vt:lpstr>
      <vt:lpstr>Quiz Question</vt:lpstr>
      <vt:lpstr>Quiz Question</vt:lpstr>
      <vt:lpstr>The Epic Cycle</vt:lpstr>
      <vt:lpstr>Nostoi</vt:lpstr>
      <vt:lpstr>Odyssey</vt:lpstr>
      <vt:lpstr>Telegony</vt:lpstr>
      <vt:lpstr>The Epic Cycle (condensed)</vt:lpstr>
      <vt:lpstr>The Muse Invoked</vt:lpstr>
      <vt:lpstr>Odysseus in the Iliad</vt:lpstr>
      <vt:lpstr>The story so far…</vt:lpstr>
      <vt:lpstr>The Telemachy</vt:lpstr>
      <vt:lpstr>“That Bitter Song”</vt:lpstr>
      <vt:lpstr>Telemachus’ response</vt:lpstr>
      <vt:lpstr>The ear of the beholder</vt:lpstr>
      <vt:lpstr>Assembly on Ithaka</vt:lpstr>
      <vt:lpstr>Assembly on Ithaka</vt:lpstr>
      <vt:lpstr>Quiz Question</vt:lpstr>
      <vt:lpstr>Telemachus at Pylos</vt:lpstr>
      <vt:lpstr>Menelaus and Helen  Recognize Telemachus</vt:lpstr>
      <vt:lpstr>Helen Drugs Everyone</vt:lpstr>
      <vt:lpstr>Menelaus wrestles with Proteus</vt:lpstr>
      <vt:lpstr>One left at sea</vt:lpstr>
      <vt:lpstr>Meanwhile….</vt:lpstr>
      <vt:lpstr>A divine double standard</vt:lpstr>
      <vt:lpstr>We meet Odysseus</vt:lpstr>
      <vt:lpstr>Storm at sea</vt:lpstr>
      <vt:lpstr>Storm at Sea</vt:lpstr>
      <vt:lpstr>Quiz Question</vt:lpstr>
      <vt:lpstr>Nausicaa</vt:lpstr>
      <vt:lpstr>Maidens bathing</vt:lpstr>
      <vt:lpstr>Odysseus reveals himself</vt:lpstr>
      <vt:lpstr>Quiz Question: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 220 Introduction to Classical Mythology</dc:title>
  <dc:creator>Alexander Jamieson Beecroft</dc:creator>
  <cp:lastModifiedBy>Alexander Beecroft</cp:lastModifiedBy>
  <cp:revision>32</cp:revision>
  <dcterms:created xsi:type="dcterms:W3CDTF">2015-02-22T20:40:07Z</dcterms:created>
  <dcterms:modified xsi:type="dcterms:W3CDTF">2016-02-22T20:30:07Z</dcterms:modified>
</cp:coreProperties>
</file>